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7" r:id="rId2"/>
    <p:sldId id="491" r:id="rId3"/>
    <p:sldId id="460" r:id="rId4"/>
    <p:sldId id="464" r:id="rId5"/>
    <p:sldId id="492" r:id="rId6"/>
    <p:sldId id="493" r:id="rId7"/>
    <p:sldId id="533" r:id="rId8"/>
    <p:sldId id="494" r:id="rId9"/>
    <p:sldId id="53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35" r:id="rId18"/>
    <p:sldId id="536" r:id="rId19"/>
    <p:sldId id="513" r:id="rId20"/>
    <p:sldId id="507" r:id="rId21"/>
    <p:sldId id="514" r:id="rId22"/>
    <p:sldId id="508" r:id="rId23"/>
    <p:sldId id="510" r:id="rId24"/>
    <p:sldId id="511" r:id="rId25"/>
    <p:sldId id="516" r:id="rId26"/>
    <p:sldId id="512" r:id="rId27"/>
    <p:sldId id="515" r:id="rId28"/>
    <p:sldId id="517" r:id="rId29"/>
    <p:sldId id="518" r:id="rId30"/>
    <p:sldId id="520" r:id="rId31"/>
    <p:sldId id="519" r:id="rId32"/>
    <p:sldId id="525" r:id="rId33"/>
    <p:sldId id="523" r:id="rId34"/>
    <p:sldId id="526" r:id="rId35"/>
    <p:sldId id="527" r:id="rId36"/>
    <p:sldId id="529" r:id="rId37"/>
    <p:sldId id="531" r:id="rId38"/>
    <p:sldId id="539" r:id="rId39"/>
    <p:sldId id="544" r:id="rId40"/>
    <p:sldId id="258" r:id="rId41"/>
    <p:sldId id="259" r:id="rId42"/>
    <p:sldId id="260" r:id="rId43"/>
    <p:sldId id="261" r:id="rId44"/>
    <p:sldId id="262" r:id="rId45"/>
    <p:sldId id="263" r:id="rId46"/>
    <p:sldId id="551" r:id="rId47"/>
    <p:sldId id="552" r:id="rId48"/>
    <p:sldId id="553" r:id="rId49"/>
    <p:sldId id="548" r:id="rId50"/>
    <p:sldId id="549" r:id="rId51"/>
    <p:sldId id="537" r:id="rId52"/>
    <p:sldId id="506" r:id="rId53"/>
    <p:sldId id="502" r:id="rId54"/>
    <p:sldId id="504" r:id="rId55"/>
    <p:sldId id="550" r:id="rId56"/>
    <p:sldId id="543" r:id="rId57"/>
    <p:sldId id="319" r:id="rId5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464"/>
            <p14:sldId id="492"/>
            <p14:sldId id="493"/>
            <p14:sldId id="533"/>
            <p14:sldId id="494"/>
          </p14:sldIdLst>
        </p14:section>
        <p14:section name="V-model for life cycle management" id="{B89F7A5C-17A7-4A54-B57F-9F82DE9D9470}">
          <p14:sldIdLst>
            <p14:sldId id="534"/>
            <p14:sldId id="495"/>
            <p14:sldId id="496"/>
            <p14:sldId id="497"/>
            <p14:sldId id="498"/>
            <p14:sldId id="499"/>
            <p14:sldId id="500"/>
            <p14:sldId id="501"/>
            <p14:sldId id="535"/>
            <p14:sldId id="536"/>
          </p14:sldIdLst>
        </p14:section>
        <p14:section name="MBSE" id="{95B44055-AF5A-49B9-BA98-6C8300CF4181}">
          <p14:sldIdLst>
            <p14:sldId id="513"/>
            <p14:sldId id="507"/>
            <p14:sldId id="514"/>
            <p14:sldId id="508"/>
            <p14:sldId id="510"/>
            <p14:sldId id="511"/>
            <p14:sldId id="516"/>
            <p14:sldId id="512"/>
            <p14:sldId id="515"/>
          </p14:sldIdLst>
        </p14:section>
        <p14:section name="Tools for Model-Based Systems Engineering" id="{E76F3783-29A5-45ED-A790-7F39825A6D8A}">
          <p14:sldIdLst>
            <p14:sldId id="517"/>
            <p14:sldId id="518"/>
            <p14:sldId id="520"/>
            <p14:sldId id="519"/>
            <p14:sldId id="525"/>
            <p14:sldId id="523"/>
            <p14:sldId id="526"/>
            <p14:sldId id="527"/>
            <p14:sldId id="529"/>
            <p14:sldId id="531"/>
            <p14:sldId id="539"/>
            <p14:sldId id="544"/>
            <p14:sldId id="258"/>
            <p14:sldId id="259"/>
            <p14:sldId id="260"/>
            <p14:sldId id="261"/>
            <p14:sldId id="262"/>
            <p14:sldId id="263"/>
            <p14:sldId id="551"/>
            <p14:sldId id="552"/>
            <p14:sldId id="553"/>
            <p14:sldId id="548"/>
            <p14:sldId id="549"/>
            <p14:sldId id="537"/>
          </p14:sldIdLst>
        </p14:section>
        <p14:section name="Practical examples" id="{495A0BB2-8B3E-4B86-AD3B-BB92E1F6F439}">
          <p14:sldIdLst>
            <p14:sldId id="506"/>
            <p14:sldId id="502"/>
            <p14:sldId id="504"/>
            <p14:sldId id="550"/>
            <p14:sldId id="543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139"/>
    <a:srgbClr val="C90026"/>
    <a:srgbClr val="ED8800"/>
    <a:srgbClr val="00A3AD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86385" autoAdjust="0"/>
  </p:normalViewPr>
  <p:slideViewPr>
    <p:cSldViewPr snapToGrid="0" snapToObjects="1" showGuides="1">
      <p:cViewPr varScale="1">
        <p:scale>
          <a:sx n="74" d="100"/>
          <a:sy n="74" d="100"/>
        </p:scale>
        <p:origin x="581" y="67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86D0D-A3EB-4B74-98AB-7EF5C9C65F2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AC0DD5-90C5-4C19-8873-8FE9113107AA}">
      <dgm:prSet phldrT="[Texto]" custT="1"/>
      <dgm:spPr/>
      <dgm:t>
        <a:bodyPr/>
        <a:lstStyle/>
        <a:p>
          <a:r>
            <a:rPr lang="en-GB" sz="2000" dirty="0">
              <a:latin typeface="Arial Nova Light" panose="020B0304020202020204" pitchFamily="34" charset="0"/>
            </a:rPr>
            <a:t>X-in-the-Loop platforms</a:t>
          </a:r>
        </a:p>
      </dgm:t>
    </dgm:pt>
    <dgm:pt modelId="{3DD6B22F-65FC-4156-825C-B2F2D461CBB7}" type="par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E1C377F-0302-4F4A-BD2B-C8393017D556}" type="sib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49548E01-1C75-4585-B095-BC3C6AB32431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Model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</a:t>
          </a:r>
        </a:p>
        <a:p>
          <a:r>
            <a:rPr lang="es-ES" sz="2000" dirty="0">
              <a:latin typeface="Arial Nova Light" panose="020B0304020202020204" pitchFamily="34" charset="0"/>
            </a:rPr>
            <a:t>(MIL)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CB3C4DA8-DFF8-430C-BB04-7F3E5F733C63}" type="par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093566A3-FB7F-46F6-AC7D-334561EAE42D}" type="sib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6D3FBDAD-FC53-4F87-A77F-E8B04A3FC161}">
      <dgm:prSet phldrT="[Texto]"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Software-in-the-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(SIL)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F5032F0-7FB2-4F29-8317-662EA2D7EE92}" type="par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5C976623-77D1-41CA-A9CC-318E0D0A96B7}" type="sib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D9DC7C7E-C96F-43CE-A41B-E784B7B585BE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Processor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(PIL)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B7FB340-9103-48AE-A9C8-FE53937641DD}" type="par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CC5DDD9E-6F06-43D7-BDDE-A8A2276EFBA5}" type="sib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B798EA5-0278-43C4-A1F4-498E3414EADF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Hardware-in-the-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(HIL)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20D89018-C68D-4EE9-9268-373AD8B60705}" type="par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1DAAC0D9-4621-452C-923E-C6DBE4330384}" type="sib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9E1B03D-7C6A-4EF7-ACB3-41561AE60DA1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Control CHIL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B1E0010C-DA4D-45D3-985A-726FC848D8FA}" type="par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4D75B9B7-1D3F-4791-86EB-E5C1004EE094}" type="sib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5F5987A-9E63-453B-A914-5CC3B4BABD88}">
      <dgm:prSet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Power</a:t>
          </a:r>
          <a:r>
            <a:rPr lang="es-ES" sz="2000" dirty="0">
              <a:latin typeface="Arial Nova Light" panose="020B0304020202020204" pitchFamily="34" charset="0"/>
            </a:rPr>
            <a:t> PHIL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023C424B-5E1A-4E92-B7CC-3F36AD72A936}" type="par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C11C02F-C3C2-42FA-B774-E1935384E211}" type="sib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CFF74BA1-6C87-423F-A148-1A32D54C1280}" type="pres">
      <dgm:prSet presAssocID="{89986D0D-A3EB-4B74-98AB-7EF5C9C65F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450042-CA0C-4E63-9F12-8A306CD884F9}" type="pres">
      <dgm:prSet presAssocID="{D2AC0DD5-90C5-4C19-8873-8FE9113107AA}" presName="hierRoot1" presStyleCnt="0">
        <dgm:presLayoutVars>
          <dgm:hierBranch val="init"/>
        </dgm:presLayoutVars>
      </dgm:prSet>
      <dgm:spPr/>
    </dgm:pt>
    <dgm:pt modelId="{C5394939-8864-4142-AE33-2B5962CF9482}" type="pres">
      <dgm:prSet presAssocID="{D2AC0DD5-90C5-4C19-8873-8FE9113107AA}" presName="rootComposite1" presStyleCnt="0"/>
      <dgm:spPr/>
    </dgm:pt>
    <dgm:pt modelId="{9C6CF897-CA3F-4E10-A06A-258F44648109}" type="pres">
      <dgm:prSet presAssocID="{D2AC0DD5-90C5-4C19-8873-8FE9113107AA}" presName="rootText1" presStyleLbl="node0" presStyleIdx="0" presStyleCnt="1">
        <dgm:presLayoutVars>
          <dgm:chPref val="3"/>
        </dgm:presLayoutVars>
      </dgm:prSet>
      <dgm:spPr/>
    </dgm:pt>
    <dgm:pt modelId="{5F2F3346-4C70-45D1-AE8C-2AF49BC334B1}" type="pres">
      <dgm:prSet presAssocID="{D2AC0DD5-90C5-4C19-8873-8FE9113107AA}" presName="rootConnector1" presStyleLbl="node1" presStyleIdx="0" presStyleCnt="0"/>
      <dgm:spPr/>
    </dgm:pt>
    <dgm:pt modelId="{99359DAA-2B8A-49DA-BBC0-02770BFF9C81}" type="pres">
      <dgm:prSet presAssocID="{D2AC0DD5-90C5-4C19-8873-8FE9113107AA}" presName="hierChild2" presStyleCnt="0"/>
      <dgm:spPr/>
    </dgm:pt>
    <dgm:pt modelId="{8F1E3BD3-1C52-4ED6-8AAF-72A2CCDA4F2A}" type="pres">
      <dgm:prSet presAssocID="{CB3C4DA8-DFF8-430C-BB04-7F3E5F733C63}" presName="Name64" presStyleLbl="parChTrans1D2" presStyleIdx="0" presStyleCnt="4"/>
      <dgm:spPr/>
    </dgm:pt>
    <dgm:pt modelId="{1E542D93-CA41-40E6-8935-D91C53AD66C7}" type="pres">
      <dgm:prSet presAssocID="{49548E01-1C75-4585-B095-BC3C6AB32431}" presName="hierRoot2" presStyleCnt="0">
        <dgm:presLayoutVars>
          <dgm:hierBranch val="init"/>
        </dgm:presLayoutVars>
      </dgm:prSet>
      <dgm:spPr/>
    </dgm:pt>
    <dgm:pt modelId="{42DCE1E9-8638-45F5-82D9-C5F335FABFB4}" type="pres">
      <dgm:prSet presAssocID="{49548E01-1C75-4585-B095-BC3C6AB32431}" presName="rootComposite" presStyleCnt="0"/>
      <dgm:spPr/>
    </dgm:pt>
    <dgm:pt modelId="{45E7FE1B-08EC-4C8F-BEDD-FEE25BD854A7}" type="pres">
      <dgm:prSet presAssocID="{49548E01-1C75-4585-B095-BC3C6AB32431}" presName="rootText" presStyleLbl="node2" presStyleIdx="0" presStyleCnt="4">
        <dgm:presLayoutVars>
          <dgm:chPref val="3"/>
        </dgm:presLayoutVars>
      </dgm:prSet>
      <dgm:spPr/>
    </dgm:pt>
    <dgm:pt modelId="{960837A1-BDF2-4C6B-BB88-8C588D765BB7}" type="pres">
      <dgm:prSet presAssocID="{49548E01-1C75-4585-B095-BC3C6AB32431}" presName="rootConnector" presStyleLbl="node2" presStyleIdx="0" presStyleCnt="4"/>
      <dgm:spPr/>
    </dgm:pt>
    <dgm:pt modelId="{9267C77A-2892-4955-B2E4-29934BBE4EA0}" type="pres">
      <dgm:prSet presAssocID="{49548E01-1C75-4585-B095-BC3C6AB32431}" presName="hierChild4" presStyleCnt="0"/>
      <dgm:spPr/>
    </dgm:pt>
    <dgm:pt modelId="{C44AFD4B-EAB6-4111-BA37-A5782BD61A04}" type="pres">
      <dgm:prSet presAssocID="{49548E01-1C75-4585-B095-BC3C6AB32431}" presName="hierChild5" presStyleCnt="0"/>
      <dgm:spPr/>
    </dgm:pt>
    <dgm:pt modelId="{AFC519CC-9211-4EC5-8B15-08500E1DC45C}" type="pres">
      <dgm:prSet presAssocID="{FF5032F0-7FB2-4F29-8317-662EA2D7EE92}" presName="Name64" presStyleLbl="parChTrans1D2" presStyleIdx="1" presStyleCnt="4"/>
      <dgm:spPr/>
    </dgm:pt>
    <dgm:pt modelId="{5C2FB0A2-DCB4-45CF-B04D-36305ACE7740}" type="pres">
      <dgm:prSet presAssocID="{6D3FBDAD-FC53-4F87-A77F-E8B04A3FC161}" presName="hierRoot2" presStyleCnt="0">
        <dgm:presLayoutVars>
          <dgm:hierBranch val="init"/>
        </dgm:presLayoutVars>
      </dgm:prSet>
      <dgm:spPr/>
    </dgm:pt>
    <dgm:pt modelId="{B41B9643-ACFA-4000-A3C2-5F3D989176B3}" type="pres">
      <dgm:prSet presAssocID="{6D3FBDAD-FC53-4F87-A77F-E8B04A3FC161}" presName="rootComposite" presStyleCnt="0"/>
      <dgm:spPr/>
    </dgm:pt>
    <dgm:pt modelId="{00BED067-13C7-4CEA-ADDE-FAB80EB36A01}" type="pres">
      <dgm:prSet presAssocID="{6D3FBDAD-FC53-4F87-A77F-E8B04A3FC161}" presName="rootText" presStyleLbl="node2" presStyleIdx="1" presStyleCnt="4">
        <dgm:presLayoutVars>
          <dgm:chPref val="3"/>
        </dgm:presLayoutVars>
      </dgm:prSet>
      <dgm:spPr/>
    </dgm:pt>
    <dgm:pt modelId="{D1AB79FD-884B-4608-99F3-C78C9E2CCB80}" type="pres">
      <dgm:prSet presAssocID="{6D3FBDAD-FC53-4F87-A77F-E8B04A3FC161}" presName="rootConnector" presStyleLbl="node2" presStyleIdx="1" presStyleCnt="4"/>
      <dgm:spPr/>
    </dgm:pt>
    <dgm:pt modelId="{32EDC784-EC27-47C2-8798-6A03084322ED}" type="pres">
      <dgm:prSet presAssocID="{6D3FBDAD-FC53-4F87-A77F-E8B04A3FC161}" presName="hierChild4" presStyleCnt="0"/>
      <dgm:spPr/>
    </dgm:pt>
    <dgm:pt modelId="{8DD499A2-36A1-4963-9379-4872D37FCE09}" type="pres">
      <dgm:prSet presAssocID="{6D3FBDAD-FC53-4F87-A77F-E8B04A3FC161}" presName="hierChild5" presStyleCnt="0"/>
      <dgm:spPr/>
    </dgm:pt>
    <dgm:pt modelId="{70318F72-17D2-4AB6-B74C-8CA7100CDE69}" type="pres">
      <dgm:prSet presAssocID="{FB7FB340-9103-48AE-A9C8-FE53937641DD}" presName="Name64" presStyleLbl="parChTrans1D2" presStyleIdx="2" presStyleCnt="4"/>
      <dgm:spPr/>
    </dgm:pt>
    <dgm:pt modelId="{50050A08-2CF1-4FAF-BBD8-11F554292F3B}" type="pres">
      <dgm:prSet presAssocID="{D9DC7C7E-C96F-43CE-A41B-E784B7B585BE}" presName="hierRoot2" presStyleCnt="0">
        <dgm:presLayoutVars>
          <dgm:hierBranch val="init"/>
        </dgm:presLayoutVars>
      </dgm:prSet>
      <dgm:spPr/>
    </dgm:pt>
    <dgm:pt modelId="{83658B7A-C08F-4228-8BF1-9800D68964C7}" type="pres">
      <dgm:prSet presAssocID="{D9DC7C7E-C96F-43CE-A41B-E784B7B585BE}" presName="rootComposite" presStyleCnt="0"/>
      <dgm:spPr/>
    </dgm:pt>
    <dgm:pt modelId="{4DD1C285-1979-47C0-ACF0-0F7DCFE582D7}" type="pres">
      <dgm:prSet presAssocID="{D9DC7C7E-C96F-43CE-A41B-E784B7B585BE}" presName="rootText" presStyleLbl="node2" presStyleIdx="2" presStyleCnt="4">
        <dgm:presLayoutVars>
          <dgm:chPref val="3"/>
        </dgm:presLayoutVars>
      </dgm:prSet>
      <dgm:spPr/>
    </dgm:pt>
    <dgm:pt modelId="{2A7EA8B1-4FFB-41F7-AB2A-A305A89F03AC}" type="pres">
      <dgm:prSet presAssocID="{D9DC7C7E-C96F-43CE-A41B-E784B7B585BE}" presName="rootConnector" presStyleLbl="node2" presStyleIdx="2" presStyleCnt="4"/>
      <dgm:spPr/>
    </dgm:pt>
    <dgm:pt modelId="{07595477-AE12-4E1D-8433-08666872B558}" type="pres">
      <dgm:prSet presAssocID="{D9DC7C7E-C96F-43CE-A41B-E784B7B585BE}" presName="hierChild4" presStyleCnt="0"/>
      <dgm:spPr/>
    </dgm:pt>
    <dgm:pt modelId="{56CB3F9A-B819-40D8-8BE7-DB51B920E811}" type="pres">
      <dgm:prSet presAssocID="{D9DC7C7E-C96F-43CE-A41B-E784B7B585BE}" presName="hierChild5" presStyleCnt="0"/>
      <dgm:spPr/>
    </dgm:pt>
    <dgm:pt modelId="{11B43AAF-032E-414F-AF34-C02B661DBCA2}" type="pres">
      <dgm:prSet presAssocID="{20D89018-C68D-4EE9-9268-373AD8B60705}" presName="Name64" presStyleLbl="parChTrans1D2" presStyleIdx="3" presStyleCnt="4"/>
      <dgm:spPr/>
    </dgm:pt>
    <dgm:pt modelId="{ACB6FF0D-6C77-411A-B689-0869AACA4254}" type="pres">
      <dgm:prSet presAssocID="{FB798EA5-0278-43C4-A1F4-498E3414EADF}" presName="hierRoot2" presStyleCnt="0">
        <dgm:presLayoutVars>
          <dgm:hierBranch val="init"/>
        </dgm:presLayoutVars>
      </dgm:prSet>
      <dgm:spPr/>
    </dgm:pt>
    <dgm:pt modelId="{D6DEFDB7-92B6-4E5F-862E-FFFB917FA7C2}" type="pres">
      <dgm:prSet presAssocID="{FB798EA5-0278-43C4-A1F4-498E3414EADF}" presName="rootComposite" presStyleCnt="0"/>
      <dgm:spPr/>
    </dgm:pt>
    <dgm:pt modelId="{99DDD52A-440A-45E9-9FA1-9520C6042B70}" type="pres">
      <dgm:prSet presAssocID="{FB798EA5-0278-43C4-A1F4-498E3414EADF}" presName="rootText" presStyleLbl="node2" presStyleIdx="3" presStyleCnt="4">
        <dgm:presLayoutVars>
          <dgm:chPref val="3"/>
        </dgm:presLayoutVars>
      </dgm:prSet>
      <dgm:spPr/>
    </dgm:pt>
    <dgm:pt modelId="{CC67E77D-F7C9-492A-A36C-B915AAAC23D9}" type="pres">
      <dgm:prSet presAssocID="{FB798EA5-0278-43C4-A1F4-498E3414EADF}" presName="rootConnector" presStyleLbl="node2" presStyleIdx="3" presStyleCnt="4"/>
      <dgm:spPr/>
    </dgm:pt>
    <dgm:pt modelId="{38DFD5F4-C0E2-4C08-A739-5FB34E140C37}" type="pres">
      <dgm:prSet presAssocID="{FB798EA5-0278-43C4-A1F4-498E3414EADF}" presName="hierChild4" presStyleCnt="0"/>
      <dgm:spPr/>
    </dgm:pt>
    <dgm:pt modelId="{2748A07B-ECAD-4977-B2F2-C6F35E05D46F}" type="pres">
      <dgm:prSet presAssocID="{B1E0010C-DA4D-45D3-985A-726FC848D8FA}" presName="Name64" presStyleLbl="parChTrans1D3" presStyleIdx="0" presStyleCnt="2"/>
      <dgm:spPr/>
    </dgm:pt>
    <dgm:pt modelId="{00FEB920-7A34-40B9-9BF7-1FF4CF914C71}" type="pres">
      <dgm:prSet presAssocID="{F9E1B03D-7C6A-4EF7-ACB3-41561AE60DA1}" presName="hierRoot2" presStyleCnt="0">
        <dgm:presLayoutVars>
          <dgm:hierBranch val="init"/>
        </dgm:presLayoutVars>
      </dgm:prSet>
      <dgm:spPr/>
    </dgm:pt>
    <dgm:pt modelId="{3B59C7BF-255B-4872-8FBB-F4CC3EE6D45C}" type="pres">
      <dgm:prSet presAssocID="{F9E1B03D-7C6A-4EF7-ACB3-41561AE60DA1}" presName="rootComposite" presStyleCnt="0"/>
      <dgm:spPr/>
    </dgm:pt>
    <dgm:pt modelId="{F3A4C48C-B34F-4A16-A366-C958F02A6F5E}" type="pres">
      <dgm:prSet presAssocID="{F9E1B03D-7C6A-4EF7-ACB3-41561AE60DA1}" presName="rootText" presStyleLbl="node3" presStyleIdx="0" presStyleCnt="2">
        <dgm:presLayoutVars>
          <dgm:chPref val="3"/>
        </dgm:presLayoutVars>
      </dgm:prSet>
      <dgm:spPr/>
    </dgm:pt>
    <dgm:pt modelId="{BFA430F3-78D5-4F78-8C8F-F61C3DC69D86}" type="pres">
      <dgm:prSet presAssocID="{F9E1B03D-7C6A-4EF7-ACB3-41561AE60DA1}" presName="rootConnector" presStyleLbl="node3" presStyleIdx="0" presStyleCnt="2"/>
      <dgm:spPr/>
    </dgm:pt>
    <dgm:pt modelId="{2B4A3A24-42DA-48CD-B1AE-9786568DB3E7}" type="pres">
      <dgm:prSet presAssocID="{F9E1B03D-7C6A-4EF7-ACB3-41561AE60DA1}" presName="hierChild4" presStyleCnt="0"/>
      <dgm:spPr/>
    </dgm:pt>
    <dgm:pt modelId="{ED8C31BC-79C7-4E61-8D5A-3F9DD591358A}" type="pres">
      <dgm:prSet presAssocID="{F9E1B03D-7C6A-4EF7-ACB3-41561AE60DA1}" presName="hierChild5" presStyleCnt="0"/>
      <dgm:spPr/>
    </dgm:pt>
    <dgm:pt modelId="{35B32516-F829-4D03-B60F-AA3FCCB88C16}" type="pres">
      <dgm:prSet presAssocID="{023C424B-5E1A-4E92-B7CC-3F36AD72A936}" presName="Name64" presStyleLbl="parChTrans1D3" presStyleIdx="1" presStyleCnt="2"/>
      <dgm:spPr/>
    </dgm:pt>
    <dgm:pt modelId="{87B20521-CC0B-463D-BCC2-F79370E72194}" type="pres">
      <dgm:prSet presAssocID="{A5F5987A-9E63-453B-A914-5CC3B4BABD88}" presName="hierRoot2" presStyleCnt="0">
        <dgm:presLayoutVars>
          <dgm:hierBranch val="init"/>
        </dgm:presLayoutVars>
      </dgm:prSet>
      <dgm:spPr/>
    </dgm:pt>
    <dgm:pt modelId="{3FD11B46-E9E0-432B-BD82-48B31F354670}" type="pres">
      <dgm:prSet presAssocID="{A5F5987A-9E63-453B-A914-5CC3B4BABD88}" presName="rootComposite" presStyleCnt="0"/>
      <dgm:spPr/>
    </dgm:pt>
    <dgm:pt modelId="{E30F20FE-B5BE-4DC6-A00D-F212F7533649}" type="pres">
      <dgm:prSet presAssocID="{A5F5987A-9E63-453B-A914-5CC3B4BABD88}" presName="rootText" presStyleLbl="node3" presStyleIdx="1" presStyleCnt="2">
        <dgm:presLayoutVars>
          <dgm:chPref val="3"/>
        </dgm:presLayoutVars>
      </dgm:prSet>
      <dgm:spPr/>
    </dgm:pt>
    <dgm:pt modelId="{D4B989FF-DCB4-4236-AD97-15CB507D776D}" type="pres">
      <dgm:prSet presAssocID="{A5F5987A-9E63-453B-A914-5CC3B4BABD88}" presName="rootConnector" presStyleLbl="node3" presStyleIdx="1" presStyleCnt="2"/>
      <dgm:spPr/>
    </dgm:pt>
    <dgm:pt modelId="{12AF746E-44D5-4D04-8E7F-BE7034A4092F}" type="pres">
      <dgm:prSet presAssocID="{A5F5987A-9E63-453B-A914-5CC3B4BABD88}" presName="hierChild4" presStyleCnt="0"/>
      <dgm:spPr/>
    </dgm:pt>
    <dgm:pt modelId="{DFC44C68-F569-4E35-9174-291F2A9F0F3D}" type="pres">
      <dgm:prSet presAssocID="{A5F5987A-9E63-453B-A914-5CC3B4BABD88}" presName="hierChild5" presStyleCnt="0"/>
      <dgm:spPr/>
    </dgm:pt>
    <dgm:pt modelId="{DE8615AB-49DD-45F2-AA79-A3206E48FB86}" type="pres">
      <dgm:prSet presAssocID="{FB798EA5-0278-43C4-A1F4-498E3414EADF}" presName="hierChild5" presStyleCnt="0"/>
      <dgm:spPr/>
    </dgm:pt>
    <dgm:pt modelId="{417A22C1-ACC8-41EE-8908-819D9891D48D}" type="pres">
      <dgm:prSet presAssocID="{D2AC0DD5-90C5-4C19-8873-8FE9113107AA}" presName="hierChild3" presStyleCnt="0"/>
      <dgm:spPr/>
    </dgm:pt>
  </dgm:ptLst>
  <dgm:cxnLst>
    <dgm:cxn modelId="{4B2E2D0A-7CD4-475E-9695-4A1BA6D5FA6B}" type="presOf" srcId="{FB798EA5-0278-43C4-A1F4-498E3414EADF}" destId="{CC67E77D-F7C9-492A-A36C-B915AAAC23D9}" srcOrd="1" destOrd="0" presId="urn:microsoft.com/office/officeart/2009/3/layout/HorizontalOrganizationChart"/>
    <dgm:cxn modelId="{017EA913-28BA-4ACE-BC56-75CE495495AF}" type="presOf" srcId="{F9E1B03D-7C6A-4EF7-ACB3-41561AE60DA1}" destId="{F3A4C48C-B34F-4A16-A366-C958F02A6F5E}" srcOrd="0" destOrd="0" presId="urn:microsoft.com/office/officeart/2009/3/layout/HorizontalOrganizationChart"/>
    <dgm:cxn modelId="{3F02641A-7B56-4178-8E1F-5405A0C55483}" type="presOf" srcId="{89986D0D-A3EB-4B74-98AB-7EF5C9C65F23}" destId="{CFF74BA1-6C87-423F-A148-1A32D54C1280}" srcOrd="0" destOrd="0" presId="urn:microsoft.com/office/officeart/2009/3/layout/HorizontalOrganizationChart"/>
    <dgm:cxn modelId="{8C8EF31D-B25C-45B8-81F8-47C33DB7C1A5}" type="presOf" srcId="{A5F5987A-9E63-453B-A914-5CC3B4BABD88}" destId="{D4B989FF-DCB4-4236-AD97-15CB507D776D}" srcOrd="1" destOrd="0" presId="urn:microsoft.com/office/officeart/2009/3/layout/HorizontalOrganizationChart"/>
    <dgm:cxn modelId="{DF751E27-905B-4BAB-AD35-953F4F3CE845}" srcId="{D2AC0DD5-90C5-4C19-8873-8FE9113107AA}" destId="{FB798EA5-0278-43C4-A1F4-498E3414EADF}" srcOrd="3" destOrd="0" parTransId="{20D89018-C68D-4EE9-9268-373AD8B60705}" sibTransId="{1DAAC0D9-4621-452C-923E-C6DBE4330384}"/>
    <dgm:cxn modelId="{BC1EA628-D9B9-4F36-B3FA-DEE11C2B719C}" type="presOf" srcId="{F9E1B03D-7C6A-4EF7-ACB3-41561AE60DA1}" destId="{BFA430F3-78D5-4F78-8C8F-F61C3DC69D86}" srcOrd="1" destOrd="0" presId="urn:microsoft.com/office/officeart/2009/3/layout/HorizontalOrganizationChart"/>
    <dgm:cxn modelId="{98E0F331-17B6-4636-B483-71EED8AD4514}" type="presOf" srcId="{FB7FB340-9103-48AE-A9C8-FE53937641DD}" destId="{70318F72-17D2-4AB6-B74C-8CA7100CDE69}" srcOrd="0" destOrd="0" presId="urn:microsoft.com/office/officeart/2009/3/layout/HorizontalOrganizationChart"/>
    <dgm:cxn modelId="{15F8F832-B9F0-42E2-AA3B-E3F765E8EB3D}" type="presOf" srcId="{D2AC0DD5-90C5-4C19-8873-8FE9113107AA}" destId="{9C6CF897-CA3F-4E10-A06A-258F44648109}" srcOrd="0" destOrd="0" presId="urn:microsoft.com/office/officeart/2009/3/layout/HorizontalOrganizationChart"/>
    <dgm:cxn modelId="{55524033-2087-4650-885C-D9582A6BC93E}" srcId="{D2AC0DD5-90C5-4C19-8873-8FE9113107AA}" destId="{6D3FBDAD-FC53-4F87-A77F-E8B04A3FC161}" srcOrd="1" destOrd="0" parTransId="{FF5032F0-7FB2-4F29-8317-662EA2D7EE92}" sibTransId="{5C976623-77D1-41CA-A9CC-318E0D0A96B7}"/>
    <dgm:cxn modelId="{FA2E6838-B068-4629-A619-E0D7038DA671}" type="presOf" srcId="{D9DC7C7E-C96F-43CE-A41B-E784B7B585BE}" destId="{2A7EA8B1-4FFB-41F7-AB2A-A305A89F03AC}" srcOrd="1" destOrd="0" presId="urn:microsoft.com/office/officeart/2009/3/layout/HorizontalOrganizationChart"/>
    <dgm:cxn modelId="{A1A3D545-F0DC-4371-B6DF-3D872EB4A44D}" srcId="{D2AC0DD5-90C5-4C19-8873-8FE9113107AA}" destId="{D9DC7C7E-C96F-43CE-A41B-E784B7B585BE}" srcOrd="2" destOrd="0" parTransId="{FB7FB340-9103-48AE-A9C8-FE53937641DD}" sibTransId="{CC5DDD9E-6F06-43D7-BDDE-A8A2276EFBA5}"/>
    <dgm:cxn modelId="{2119014A-C2E7-40DD-87EA-8AFD0D55EB76}" type="presOf" srcId="{20D89018-C68D-4EE9-9268-373AD8B60705}" destId="{11B43AAF-032E-414F-AF34-C02B661DBCA2}" srcOrd="0" destOrd="0" presId="urn:microsoft.com/office/officeart/2009/3/layout/HorizontalOrganizationChart"/>
    <dgm:cxn modelId="{C524744A-8A0A-45DD-95C9-D435E8C77979}" type="presOf" srcId="{6D3FBDAD-FC53-4F87-A77F-E8B04A3FC161}" destId="{D1AB79FD-884B-4608-99F3-C78C9E2CCB80}" srcOrd="1" destOrd="0" presId="urn:microsoft.com/office/officeart/2009/3/layout/HorizontalOrganizationChart"/>
    <dgm:cxn modelId="{A7EFBB53-AAD5-4008-A1C5-664A9547A19A}" srcId="{FB798EA5-0278-43C4-A1F4-498E3414EADF}" destId="{A5F5987A-9E63-453B-A914-5CC3B4BABD88}" srcOrd="1" destOrd="0" parTransId="{023C424B-5E1A-4E92-B7CC-3F36AD72A936}" sibTransId="{AC11C02F-C3C2-42FA-B774-E1935384E211}"/>
    <dgm:cxn modelId="{5352D774-65A2-418E-8FEA-8DE59378E8CC}" type="presOf" srcId="{FB798EA5-0278-43C4-A1F4-498E3414EADF}" destId="{99DDD52A-440A-45E9-9FA1-9520C6042B70}" srcOrd="0" destOrd="0" presId="urn:microsoft.com/office/officeart/2009/3/layout/HorizontalOrganizationChart"/>
    <dgm:cxn modelId="{8E1E2C79-428B-42F8-AFB2-02ECC6AC0D2E}" type="presOf" srcId="{023C424B-5E1A-4E92-B7CC-3F36AD72A936}" destId="{35B32516-F829-4D03-B60F-AA3FCCB88C16}" srcOrd="0" destOrd="0" presId="urn:microsoft.com/office/officeart/2009/3/layout/HorizontalOrganizationChart"/>
    <dgm:cxn modelId="{420E7F7E-A62F-48F0-AF1D-779A7597CFD3}" type="presOf" srcId="{D2AC0DD5-90C5-4C19-8873-8FE9113107AA}" destId="{5F2F3346-4C70-45D1-AE8C-2AF49BC334B1}" srcOrd="1" destOrd="0" presId="urn:microsoft.com/office/officeart/2009/3/layout/HorizontalOrganizationChart"/>
    <dgm:cxn modelId="{EE313386-2AA7-48E1-A81D-FF99B276214F}" type="presOf" srcId="{CB3C4DA8-DFF8-430C-BB04-7F3E5F733C63}" destId="{8F1E3BD3-1C52-4ED6-8AAF-72A2CCDA4F2A}" srcOrd="0" destOrd="0" presId="urn:microsoft.com/office/officeart/2009/3/layout/HorizontalOrganizationChart"/>
    <dgm:cxn modelId="{E556B191-156A-4CA3-8F96-276582E475BD}" type="presOf" srcId="{B1E0010C-DA4D-45D3-985A-726FC848D8FA}" destId="{2748A07B-ECAD-4977-B2F2-C6F35E05D46F}" srcOrd="0" destOrd="0" presId="urn:microsoft.com/office/officeart/2009/3/layout/HorizontalOrganizationChart"/>
    <dgm:cxn modelId="{47CA3293-3D49-46EB-8E10-378DD130969E}" type="presOf" srcId="{A5F5987A-9E63-453B-A914-5CC3B4BABD88}" destId="{E30F20FE-B5BE-4DC6-A00D-F212F7533649}" srcOrd="0" destOrd="0" presId="urn:microsoft.com/office/officeart/2009/3/layout/HorizontalOrganizationChart"/>
    <dgm:cxn modelId="{39D6E694-3225-4374-9CEE-1CDB98C1597D}" srcId="{D2AC0DD5-90C5-4C19-8873-8FE9113107AA}" destId="{49548E01-1C75-4585-B095-BC3C6AB32431}" srcOrd="0" destOrd="0" parTransId="{CB3C4DA8-DFF8-430C-BB04-7F3E5F733C63}" sibTransId="{093566A3-FB7F-46F6-AC7D-334561EAE42D}"/>
    <dgm:cxn modelId="{623FA9B5-CB66-4BE7-93DF-8B593686221E}" type="presOf" srcId="{6D3FBDAD-FC53-4F87-A77F-E8B04A3FC161}" destId="{00BED067-13C7-4CEA-ADDE-FAB80EB36A01}" srcOrd="0" destOrd="0" presId="urn:microsoft.com/office/officeart/2009/3/layout/HorizontalOrganizationChart"/>
    <dgm:cxn modelId="{681237B6-1BC5-43FC-B65D-D6823F780D64}" type="presOf" srcId="{FF5032F0-7FB2-4F29-8317-662EA2D7EE92}" destId="{AFC519CC-9211-4EC5-8B15-08500E1DC45C}" srcOrd="0" destOrd="0" presId="urn:microsoft.com/office/officeart/2009/3/layout/HorizontalOrganizationChart"/>
    <dgm:cxn modelId="{376826BD-EC1F-4F47-9F76-ECF08020F728}" srcId="{89986D0D-A3EB-4B74-98AB-7EF5C9C65F23}" destId="{D2AC0DD5-90C5-4C19-8873-8FE9113107AA}" srcOrd="0" destOrd="0" parTransId="{3DD6B22F-65FC-4156-825C-B2F2D461CBB7}" sibTransId="{FE1C377F-0302-4F4A-BD2B-C8393017D556}"/>
    <dgm:cxn modelId="{B9F4B8CE-4981-4B12-8EC0-AA77AB7F66A4}" type="presOf" srcId="{49548E01-1C75-4585-B095-BC3C6AB32431}" destId="{45E7FE1B-08EC-4C8F-BEDD-FEE25BD854A7}" srcOrd="0" destOrd="0" presId="urn:microsoft.com/office/officeart/2009/3/layout/HorizontalOrganizationChart"/>
    <dgm:cxn modelId="{1CFA3DDC-54A8-442A-AD88-BD3F2BD6302D}" type="presOf" srcId="{49548E01-1C75-4585-B095-BC3C6AB32431}" destId="{960837A1-BDF2-4C6B-BB88-8C588D765BB7}" srcOrd="1" destOrd="0" presId="urn:microsoft.com/office/officeart/2009/3/layout/HorizontalOrganizationChart"/>
    <dgm:cxn modelId="{E21AF5DF-3E11-45CB-BEE4-6FBF2AD33468}" type="presOf" srcId="{D9DC7C7E-C96F-43CE-A41B-E784B7B585BE}" destId="{4DD1C285-1979-47C0-ACF0-0F7DCFE582D7}" srcOrd="0" destOrd="0" presId="urn:microsoft.com/office/officeart/2009/3/layout/HorizontalOrganizationChart"/>
    <dgm:cxn modelId="{680517F7-A9D5-4952-9E16-C9E065D90ED0}" srcId="{FB798EA5-0278-43C4-A1F4-498E3414EADF}" destId="{F9E1B03D-7C6A-4EF7-ACB3-41561AE60DA1}" srcOrd="0" destOrd="0" parTransId="{B1E0010C-DA4D-45D3-985A-726FC848D8FA}" sibTransId="{4D75B9B7-1D3F-4791-86EB-E5C1004EE094}"/>
    <dgm:cxn modelId="{E58CEDEA-6252-4BF1-BF22-3647400D95D9}" type="presParOf" srcId="{CFF74BA1-6C87-423F-A148-1A32D54C1280}" destId="{CD450042-CA0C-4E63-9F12-8A306CD884F9}" srcOrd="0" destOrd="0" presId="urn:microsoft.com/office/officeart/2009/3/layout/HorizontalOrganizationChart"/>
    <dgm:cxn modelId="{4F19A63B-A9DE-447B-9DBA-07A4A0089A92}" type="presParOf" srcId="{CD450042-CA0C-4E63-9F12-8A306CD884F9}" destId="{C5394939-8864-4142-AE33-2B5962CF9482}" srcOrd="0" destOrd="0" presId="urn:microsoft.com/office/officeart/2009/3/layout/HorizontalOrganizationChart"/>
    <dgm:cxn modelId="{657A4B4E-A5FD-40DC-A00D-768A4E00185C}" type="presParOf" srcId="{C5394939-8864-4142-AE33-2B5962CF9482}" destId="{9C6CF897-CA3F-4E10-A06A-258F44648109}" srcOrd="0" destOrd="0" presId="urn:microsoft.com/office/officeart/2009/3/layout/HorizontalOrganizationChart"/>
    <dgm:cxn modelId="{5DEAA8B7-BEF2-4CC0-A0FC-DDA596900282}" type="presParOf" srcId="{C5394939-8864-4142-AE33-2B5962CF9482}" destId="{5F2F3346-4C70-45D1-AE8C-2AF49BC334B1}" srcOrd="1" destOrd="0" presId="urn:microsoft.com/office/officeart/2009/3/layout/HorizontalOrganizationChart"/>
    <dgm:cxn modelId="{53517A0D-38F2-4903-B519-92D29CB11802}" type="presParOf" srcId="{CD450042-CA0C-4E63-9F12-8A306CD884F9}" destId="{99359DAA-2B8A-49DA-BBC0-02770BFF9C81}" srcOrd="1" destOrd="0" presId="urn:microsoft.com/office/officeart/2009/3/layout/HorizontalOrganizationChart"/>
    <dgm:cxn modelId="{58070C8D-DA28-481E-BF88-152FC16A233D}" type="presParOf" srcId="{99359DAA-2B8A-49DA-BBC0-02770BFF9C81}" destId="{8F1E3BD3-1C52-4ED6-8AAF-72A2CCDA4F2A}" srcOrd="0" destOrd="0" presId="urn:microsoft.com/office/officeart/2009/3/layout/HorizontalOrganizationChart"/>
    <dgm:cxn modelId="{5788666A-C4AC-4790-B406-49582FEB46C6}" type="presParOf" srcId="{99359DAA-2B8A-49DA-BBC0-02770BFF9C81}" destId="{1E542D93-CA41-40E6-8935-D91C53AD66C7}" srcOrd="1" destOrd="0" presId="urn:microsoft.com/office/officeart/2009/3/layout/HorizontalOrganizationChart"/>
    <dgm:cxn modelId="{0F8DDC3F-CCE9-43BD-87E7-31234B5773B7}" type="presParOf" srcId="{1E542D93-CA41-40E6-8935-D91C53AD66C7}" destId="{42DCE1E9-8638-45F5-82D9-C5F335FABFB4}" srcOrd="0" destOrd="0" presId="urn:microsoft.com/office/officeart/2009/3/layout/HorizontalOrganizationChart"/>
    <dgm:cxn modelId="{14BEDEC2-1FCE-4780-8624-96C44D447201}" type="presParOf" srcId="{42DCE1E9-8638-45F5-82D9-C5F335FABFB4}" destId="{45E7FE1B-08EC-4C8F-BEDD-FEE25BD854A7}" srcOrd="0" destOrd="0" presId="urn:microsoft.com/office/officeart/2009/3/layout/HorizontalOrganizationChart"/>
    <dgm:cxn modelId="{7A142B0E-5D21-4D18-97D2-1875CD943AAD}" type="presParOf" srcId="{42DCE1E9-8638-45F5-82D9-C5F335FABFB4}" destId="{960837A1-BDF2-4C6B-BB88-8C588D765BB7}" srcOrd="1" destOrd="0" presId="urn:microsoft.com/office/officeart/2009/3/layout/HorizontalOrganizationChart"/>
    <dgm:cxn modelId="{72B00A3E-0D41-4913-A872-FCBD6AE7979D}" type="presParOf" srcId="{1E542D93-CA41-40E6-8935-D91C53AD66C7}" destId="{9267C77A-2892-4955-B2E4-29934BBE4EA0}" srcOrd="1" destOrd="0" presId="urn:microsoft.com/office/officeart/2009/3/layout/HorizontalOrganizationChart"/>
    <dgm:cxn modelId="{9E756C1D-9AF6-42FB-B36B-D1FCBB6A5447}" type="presParOf" srcId="{1E542D93-CA41-40E6-8935-D91C53AD66C7}" destId="{C44AFD4B-EAB6-4111-BA37-A5782BD61A04}" srcOrd="2" destOrd="0" presId="urn:microsoft.com/office/officeart/2009/3/layout/HorizontalOrganizationChart"/>
    <dgm:cxn modelId="{8CDAD77A-9ACB-4D8F-98E6-0DFFB6BDF522}" type="presParOf" srcId="{99359DAA-2B8A-49DA-BBC0-02770BFF9C81}" destId="{AFC519CC-9211-4EC5-8B15-08500E1DC45C}" srcOrd="2" destOrd="0" presId="urn:microsoft.com/office/officeart/2009/3/layout/HorizontalOrganizationChart"/>
    <dgm:cxn modelId="{80CFE120-E068-466E-BA4F-D3E0B0E2C4E3}" type="presParOf" srcId="{99359DAA-2B8A-49DA-BBC0-02770BFF9C81}" destId="{5C2FB0A2-DCB4-45CF-B04D-36305ACE7740}" srcOrd="3" destOrd="0" presId="urn:microsoft.com/office/officeart/2009/3/layout/HorizontalOrganizationChart"/>
    <dgm:cxn modelId="{25AA6FAB-92FA-4E37-BD1B-877B4B6BFEE3}" type="presParOf" srcId="{5C2FB0A2-DCB4-45CF-B04D-36305ACE7740}" destId="{B41B9643-ACFA-4000-A3C2-5F3D989176B3}" srcOrd="0" destOrd="0" presId="urn:microsoft.com/office/officeart/2009/3/layout/HorizontalOrganizationChart"/>
    <dgm:cxn modelId="{6ABB2EE7-328B-432E-BCD6-CD8C72C44B0A}" type="presParOf" srcId="{B41B9643-ACFA-4000-A3C2-5F3D989176B3}" destId="{00BED067-13C7-4CEA-ADDE-FAB80EB36A01}" srcOrd="0" destOrd="0" presId="urn:microsoft.com/office/officeart/2009/3/layout/HorizontalOrganizationChart"/>
    <dgm:cxn modelId="{DFA0B76B-4185-4D52-8B49-6C9696F746B5}" type="presParOf" srcId="{B41B9643-ACFA-4000-A3C2-5F3D989176B3}" destId="{D1AB79FD-884B-4608-99F3-C78C9E2CCB80}" srcOrd="1" destOrd="0" presId="urn:microsoft.com/office/officeart/2009/3/layout/HorizontalOrganizationChart"/>
    <dgm:cxn modelId="{744A4CF9-4119-4C79-99B0-34BC4867474F}" type="presParOf" srcId="{5C2FB0A2-DCB4-45CF-B04D-36305ACE7740}" destId="{32EDC784-EC27-47C2-8798-6A03084322ED}" srcOrd="1" destOrd="0" presId="urn:microsoft.com/office/officeart/2009/3/layout/HorizontalOrganizationChart"/>
    <dgm:cxn modelId="{7B90309C-5975-4A08-9DC2-1773C5046D41}" type="presParOf" srcId="{5C2FB0A2-DCB4-45CF-B04D-36305ACE7740}" destId="{8DD499A2-36A1-4963-9379-4872D37FCE09}" srcOrd="2" destOrd="0" presId="urn:microsoft.com/office/officeart/2009/3/layout/HorizontalOrganizationChart"/>
    <dgm:cxn modelId="{DC838AF2-A363-46A9-854C-3F3E4C2426DC}" type="presParOf" srcId="{99359DAA-2B8A-49DA-BBC0-02770BFF9C81}" destId="{70318F72-17D2-4AB6-B74C-8CA7100CDE69}" srcOrd="4" destOrd="0" presId="urn:microsoft.com/office/officeart/2009/3/layout/HorizontalOrganizationChart"/>
    <dgm:cxn modelId="{3C002D58-9D40-44A2-8E63-A2E4548A6EBD}" type="presParOf" srcId="{99359DAA-2B8A-49DA-BBC0-02770BFF9C81}" destId="{50050A08-2CF1-4FAF-BBD8-11F554292F3B}" srcOrd="5" destOrd="0" presId="urn:microsoft.com/office/officeart/2009/3/layout/HorizontalOrganizationChart"/>
    <dgm:cxn modelId="{FEBB5723-140D-4358-8DC5-EFEE60F063F8}" type="presParOf" srcId="{50050A08-2CF1-4FAF-BBD8-11F554292F3B}" destId="{83658B7A-C08F-4228-8BF1-9800D68964C7}" srcOrd="0" destOrd="0" presId="urn:microsoft.com/office/officeart/2009/3/layout/HorizontalOrganizationChart"/>
    <dgm:cxn modelId="{B2DCD80B-1333-40F4-B4FD-94CDC88127EB}" type="presParOf" srcId="{83658B7A-C08F-4228-8BF1-9800D68964C7}" destId="{4DD1C285-1979-47C0-ACF0-0F7DCFE582D7}" srcOrd="0" destOrd="0" presId="urn:microsoft.com/office/officeart/2009/3/layout/HorizontalOrganizationChart"/>
    <dgm:cxn modelId="{BF3928A3-9C2F-481B-9A90-487A71F433C4}" type="presParOf" srcId="{83658B7A-C08F-4228-8BF1-9800D68964C7}" destId="{2A7EA8B1-4FFB-41F7-AB2A-A305A89F03AC}" srcOrd="1" destOrd="0" presId="urn:microsoft.com/office/officeart/2009/3/layout/HorizontalOrganizationChart"/>
    <dgm:cxn modelId="{3CA61062-01CF-4CF8-AD19-6E037F4D0F34}" type="presParOf" srcId="{50050A08-2CF1-4FAF-BBD8-11F554292F3B}" destId="{07595477-AE12-4E1D-8433-08666872B558}" srcOrd="1" destOrd="0" presId="urn:microsoft.com/office/officeart/2009/3/layout/HorizontalOrganizationChart"/>
    <dgm:cxn modelId="{44B00A17-963F-4801-B1BB-AD63F9CF678C}" type="presParOf" srcId="{50050A08-2CF1-4FAF-BBD8-11F554292F3B}" destId="{56CB3F9A-B819-40D8-8BE7-DB51B920E811}" srcOrd="2" destOrd="0" presId="urn:microsoft.com/office/officeart/2009/3/layout/HorizontalOrganizationChart"/>
    <dgm:cxn modelId="{6E7498E0-D883-4A4D-8A9A-407027026344}" type="presParOf" srcId="{99359DAA-2B8A-49DA-BBC0-02770BFF9C81}" destId="{11B43AAF-032E-414F-AF34-C02B661DBCA2}" srcOrd="6" destOrd="0" presId="urn:microsoft.com/office/officeart/2009/3/layout/HorizontalOrganizationChart"/>
    <dgm:cxn modelId="{897E443B-2ABE-40E0-B4A0-F40363FBC644}" type="presParOf" srcId="{99359DAA-2B8A-49DA-BBC0-02770BFF9C81}" destId="{ACB6FF0D-6C77-411A-B689-0869AACA4254}" srcOrd="7" destOrd="0" presId="urn:microsoft.com/office/officeart/2009/3/layout/HorizontalOrganizationChart"/>
    <dgm:cxn modelId="{AFE24F50-AB70-495F-B152-19BCE23A5144}" type="presParOf" srcId="{ACB6FF0D-6C77-411A-B689-0869AACA4254}" destId="{D6DEFDB7-92B6-4E5F-862E-FFFB917FA7C2}" srcOrd="0" destOrd="0" presId="urn:microsoft.com/office/officeart/2009/3/layout/HorizontalOrganizationChart"/>
    <dgm:cxn modelId="{FD01063F-319C-4A56-B3F2-A8896F57E4F6}" type="presParOf" srcId="{D6DEFDB7-92B6-4E5F-862E-FFFB917FA7C2}" destId="{99DDD52A-440A-45E9-9FA1-9520C6042B70}" srcOrd="0" destOrd="0" presId="urn:microsoft.com/office/officeart/2009/3/layout/HorizontalOrganizationChart"/>
    <dgm:cxn modelId="{3723E015-1541-4FC5-BF28-0E327E3E3347}" type="presParOf" srcId="{D6DEFDB7-92B6-4E5F-862E-FFFB917FA7C2}" destId="{CC67E77D-F7C9-492A-A36C-B915AAAC23D9}" srcOrd="1" destOrd="0" presId="urn:microsoft.com/office/officeart/2009/3/layout/HorizontalOrganizationChart"/>
    <dgm:cxn modelId="{4890EA88-A5D0-48EC-9146-5F2380330650}" type="presParOf" srcId="{ACB6FF0D-6C77-411A-B689-0869AACA4254}" destId="{38DFD5F4-C0E2-4C08-A739-5FB34E140C37}" srcOrd="1" destOrd="0" presId="urn:microsoft.com/office/officeart/2009/3/layout/HorizontalOrganizationChart"/>
    <dgm:cxn modelId="{7EEAD1F7-3F66-4B8F-B925-AC96ED911320}" type="presParOf" srcId="{38DFD5F4-C0E2-4C08-A739-5FB34E140C37}" destId="{2748A07B-ECAD-4977-B2F2-C6F35E05D46F}" srcOrd="0" destOrd="0" presId="urn:microsoft.com/office/officeart/2009/3/layout/HorizontalOrganizationChart"/>
    <dgm:cxn modelId="{895DF135-9206-46E9-AE03-CEEBAFEE82BE}" type="presParOf" srcId="{38DFD5F4-C0E2-4C08-A739-5FB34E140C37}" destId="{00FEB920-7A34-40B9-9BF7-1FF4CF914C71}" srcOrd="1" destOrd="0" presId="urn:microsoft.com/office/officeart/2009/3/layout/HorizontalOrganizationChart"/>
    <dgm:cxn modelId="{CDD072A9-B9A8-44A7-A710-CA89CC97CF11}" type="presParOf" srcId="{00FEB920-7A34-40B9-9BF7-1FF4CF914C71}" destId="{3B59C7BF-255B-4872-8FBB-F4CC3EE6D45C}" srcOrd="0" destOrd="0" presId="urn:microsoft.com/office/officeart/2009/3/layout/HorizontalOrganizationChart"/>
    <dgm:cxn modelId="{E9860DB2-5759-4BF2-9848-016771F02C90}" type="presParOf" srcId="{3B59C7BF-255B-4872-8FBB-F4CC3EE6D45C}" destId="{F3A4C48C-B34F-4A16-A366-C958F02A6F5E}" srcOrd="0" destOrd="0" presId="urn:microsoft.com/office/officeart/2009/3/layout/HorizontalOrganizationChart"/>
    <dgm:cxn modelId="{842ED470-B9CC-4570-BCD3-E55004A8ADC2}" type="presParOf" srcId="{3B59C7BF-255B-4872-8FBB-F4CC3EE6D45C}" destId="{BFA430F3-78D5-4F78-8C8F-F61C3DC69D86}" srcOrd="1" destOrd="0" presId="urn:microsoft.com/office/officeart/2009/3/layout/HorizontalOrganizationChart"/>
    <dgm:cxn modelId="{795F7AA1-F955-4EF9-8591-8F13FDB0A2E1}" type="presParOf" srcId="{00FEB920-7A34-40B9-9BF7-1FF4CF914C71}" destId="{2B4A3A24-42DA-48CD-B1AE-9786568DB3E7}" srcOrd="1" destOrd="0" presId="urn:microsoft.com/office/officeart/2009/3/layout/HorizontalOrganizationChart"/>
    <dgm:cxn modelId="{A67E6204-632D-4481-96B6-9D1EEB33101A}" type="presParOf" srcId="{00FEB920-7A34-40B9-9BF7-1FF4CF914C71}" destId="{ED8C31BC-79C7-4E61-8D5A-3F9DD591358A}" srcOrd="2" destOrd="0" presId="urn:microsoft.com/office/officeart/2009/3/layout/HorizontalOrganizationChart"/>
    <dgm:cxn modelId="{D0EEE596-2DF0-4530-ABE4-DAE744ECB5C8}" type="presParOf" srcId="{38DFD5F4-C0E2-4C08-A739-5FB34E140C37}" destId="{35B32516-F829-4D03-B60F-AA3FCCB88C16}" srcOrd="2" destOrd="0" presId="urn:microsoft.com/office/officeart/2009/3/layout/HorizontalOrganizationChart"/>
    <dgm:cxn modelId="{35C04DA5-D0E3-4CAB-A000-9667159DBE06}" type="presParOf" srcId="{38DFD5F4-C0E2-4C08-A739-5FB34E140C37}" destId="{87B20521-CC0B-463D-BCC2-F79370E72194}" srcOrd="3" destOrd="0" presId="urn:microsoft.com/office/officeart/2009/3/layout/HorizontalOrganizationChart"/>
    <dgm:cxn modelId="{52F69A08-810B-410D-9194-9372D1BCA537}" type="presParOf" srcId="{87B20521-CC0B-463D-BCC2-F79370E72194}" destId="{3FD11B46-E9E0-432B-BD82-48B31F354670}" srcOrd="0" destOrd="0" presId="urn:microsoft.com/office/officeart/2009/3/layout/HorizontalOrganizationChart"/>
    <dgm:cxn modelId="{2342FBD4-F839-4AD4-8D0D-7F2A11142A63}" type="presParOf" srcId="{3FD11B46-E9E0-432B-BD82-48B31F354670}" destId="{E30F20FE-B5BE-4DC6-A00D-F212F7533649}" srcOrd="0" destOrd="0" presId="urn:microsoft.com/office/officeart/2009/3/layout/HorizontalOrganizationChart"/>
    <dgm:cxn modelId="{307B77BB-EADB-4A54-B34C-6D9E2F03E5D3}" type="presParOf" srcId="{3FD11B46-E9E0-432B-BD82-48B31F354670}" destId="{D4B989FF-DCB4-4236-AD97-15CB507D776D}" srcOrd="1" destOrd="0" presId="urn:microsoft.com/office/officeart/2009/3/layout/HorizontalOrganizationChart"/>
    <dgm:cxn modelId="{B1DDE10F-31B0-4F50-BF68-EC5072415FBF}" type="presParOf" srcId="{87B20521-CC0B-463D-BCC2-F79370E72194}" destId="{12AF746E-44D5-4D04-8E7F-BE7034A4092F}" srcOrd="1" destOrd="0" presId="urn:microsoft.com/office/officeart/2009/3/layout/HorizontalOrganizationChart"/>
    <dgm:cxn modelId="{73A79095-CDF9-4371-87F3-9658980BEF75}" type="presParOf" srcId="{87B20521-CC0B-463D-BCC2-F79370E72194}" destId="{DFC44C68-F569-4E35-9174-291F2A9F0F3D}" srcOrd="2" destOrd="0" presId="urn:microsoft.com/office/officeart/2009/3/layout/HorizontalOrganizationChart"/>
    <dgm:cxn modelId="{0C9093A8-54C3-4BC4-B1B5-C6BD884446B0}" type="presParOf" srcId="{ACB6FF0D-6C77-411A-B689-0869AACA4254}" destId="{DE8615AB-49DD-45F2-AA79-A3206E48FB86}" srcOrd="2" destOrd="0" presId="urn:microsoft.com/office/officeart/2009/3/layout/HorizontalOrganizationChart"/>
    <dgm:cxn modelId="{F2ABBC0A-8B92-4B9A-A150-A64BA0D9188F}" type="presParOf" srcId="{CD450042-CA0C-4E63-9F12-8A306CD884F9}" destId="{417A22C1-ACC8-41EE-8908-819D9891D48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32516-F829-4D03-B60F-AA3FCCB88C16}">
      <dsp:nvSpPr>
        <dsp:cNvPr id="0" name=""/>
        <dsp:cNvSpPr/>
      </dsp:nvSpPr>
      <dsp:spPr>
        <a:xfrm>
          <a:off x="5015968" y="3324811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8A07B-ECAD-4977-B2F2-C6F35E05D46F}">
      <dsp:nvSpPr>
        <dsp:cNvPr id="0" name=""/>
        <dsp:cNvSpPr/>
      </dsp:nvSpPr>
      <dsp:spPr>
        <a:xfrm>
          <a:off x="5015968" y="2834915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B43AAF-032E-414F-AF34-C02B661DBCA2}">
      <dsp:nvSpPr>
        <dsp:cNvPr id="0" name=""/>
        <dsp:cNvSpPr/>
      </dsp:nvSpPr>
      <dsp:spPr>
        <a:xfrm>
          <a:off x="2281663" y="1855122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1469689"/>
              </a:lnTo>
              <a:lnTo>
                <a:pt x="455717" y="14696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18F72-17D2-4AB6-B74C-8CA7100CDE69}">
      <dsp:nvSpPr>
        <dsp:cNvPr id="0" name=""/>
        <dsp:cNvSpPr/>
      </dsp:nvSpPr>
      <dsp:spPr>
        <a:xfrm>
          <a:off x="2281663" y="1855122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519CC-9211-4EC5-8B15-08500E1DC45C}">
      <dsp:nvSpPr>
        <dsp:cNvPr id="0" name=""/>
        <dsp:cNvSpPr/>
      </dsp:nvSpPr>
      <dsp:spPr>
        <a:xfrm>
          <a:off x="2281663" y="1365226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E3BD3-1C52-4ED6-8AAF-72A2CCDA4F2A}">
      <dsp:nvSpPr>
        <dsp:cNvPr id="0" name=""/>
        <dsp:cNvSpPr/>
      </dsp:nvSpPr>
      <dsp:spPr>
        <a:xfrm>
          <a:off x="2281663" y="385433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1469689"/>
              </a:moveTo>
              <a:lnTo>
                <a:pt x="227858" y="1469689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CF897-CA3F-4E10-A06A-258F44648109}">
      <dsp:nvSpPr>
        <dsp:cNvPr id="0" name=""/>
        <dsp:cNvSpPr/>
      </dsp:nvSpPr>
      <dsp:spPr>
        <a:xfrm>
          <a:off x="3075" y="1507638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 Nova Light" panose="020B0304020202020204" pitchFamily="34" charset="0"/>
            </a:rPr>
            <a:t>X-in-the-Loop platforms</a:t>
          </a:r>
        </a:p>
      </dsp:txBody>
      <dsp:txXfrm>
        <a:off x="3075" y="1507638"/>
        <a:ext cx="2278587" cy="694969"/>
      </dsp:txXfrm>
    </dsp:sp>
    <dsp:sp modelId="{45E7FE1B-08EC-4C8F-BEDD-FEE25BD854A7}">
      <dsp:nvSpPr>
        <dsp:cNvPr id="0" name=""/>
        <dsp:cNvSpPr/>
      </dsp:nvSpPr>
      <dsp:spPr>
        <a:xfrm>
          <a:off x="2737381" y="37949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Model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(MIL)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37949"/>
        <a:ext cx="2278587" cy="694969"/>
      </dsp:txXfrm>
    </dsp:sp>
    <dsp:sp modelId="{00BED067-13C7-4CEA-ADDE-FAB80EB36A01}">
      <dsp:nvSpPr>
        <dsp:cNvPr id="0" name=""/>
        <dsp:cNvSpPr/>
      </dsp:nvSpPr>
      <dsp:spPr>
        <a:xfrm>
          <a:off x="2737381" y="1017741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Software-in-the-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(SIL)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017741"/>
        <a:ext cx="2278587" cy="694969"/>
      </dsp:txXfrm>
    </dsp:sp>
    <dsp:sp modelId="{4DD1C285-1979-47C0-ACF0-0F7DCFE582D7}">
      <dsp:nvSpPr>
        <dsp:cNvPr id="0" name=""/>
        <dsp:cNvSpPr/>
      </dsp:nvSpPr>
      <dsp:spPr>
        <a:xfrm>
          <a:off x="2737381" y="1997534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Processor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(PIL)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997534"/>
        <a:ext cx="2278587" cy="694969"/>
      </dsp:txXfrm>
    </dsp:sp>
    <dsp:sp modelId="{99DDD52A-440A-45E9-9FA1-9520C6042B70}">
      <dsp:nvSpPr>
        <dsp:cNvPr id="0" name=""/>
        <dsp:cNvSpPr/>
      </dsp:nvSpPr>
      <dsp:spPr>
        <a:xfrm>
          <a:off x="2737381" y="2977327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Hardware-in-the-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(HIL)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2977327"/>
        <a:ext cx="2278587" cy="694969"/>
      </dsp:txXfrm>
    </dsp:sp>
    <dsp:sp modelId="{F3A4C48C-B34F-4A16-A366-C958F02A6F5E}">
      <dsp:nvSpPr>
        <dsp:cNvPr id="0" name=""/>
        <dsp:cNvSpPr/>
      </dsp:nvSpPr>
      <dsp:spPr>
        <a:xfrm>
          <a:off x="5471686" y="2487430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Control CHIL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2487430"/>
        <a:ext cx="2278587" cy="694969"/>
      </dsp:txXfrm>
    </dsp:sp>
    <dsp:sp modelId="{E30F20FE-B5BE-4DC6-A00D-F212F7533649}">
      <dsp:nvSpPr>
        <dsp:cNvPr id="0" name=""/>
        <dsp:cNvSpPr/>
      </dsp:nvSpPr>
      <dsp:spPr>
        <a:xfrm>
          <a:off x="5471686" y="3467223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Power</a:t>
          </a:r>
          <a:r>
            <a:rPr lang="es-ES" sz="2000" kern="1200" dirty="0">
              <a:latin typeface="Arial Nova Light" panose="020B0304020202020204" pitchFamily="34" charset="0"/>
            </a:rPr>
            <a:t> PHIL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3467223"/>
        <a:ext cx="2278587" cy="694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24/04/2023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24/04/2023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b5fe173db_0_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22b5fe173d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b5fe173db_0_3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2b5fe173d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781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990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054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cia 1 - Eskola">
  <p:cSld name="1_Transparencia 1 - Eskol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1039" y="-17539"/>
            <a:ext cx="1105341" cy="105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7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MSIE 2022-2023</a:t>
            </a:r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481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/>
          <p:nvPr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175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  <p:sldLayoutId id="2147483749" r:id="rId3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emf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etica21.com/articulos-y-entrevistas-online-ver/hardware-in-the-loop-para-validacion-de-inversores-solares-y-ppc" TargetMode="External"/><Relationship Id="rId2" Type="http://schemas.openxmlformats.org/officeDocument/2006/relationships/hyperlink" Target="https://www.ingeteam.com/cl/Saladeprensa/tabid/3390/articleType/ArticleView/articleId/2593/language/es-CL/Los-modelos-de-simulacion-avanzados-de-Ingeteam-facilitan-la-integracion-de-la-energia-eolica-en-la-red.aspx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424-8220/20/4/962" TargetMode="External"/><Relationship Id="rId2" Type="http://schemas.openxmlformats.org/officeDocument/2006/relationships/hyperlink" Target="https://ieeexplore.ieee.org/document/7945878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hyperlink" Target="https://www.cafpower.com/en/news/item/640-rail-live-cafpower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Fundamentals of Model Based Systems Engineering for Life Cycle Management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041459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n-GB" sz="2800" dirty="0"/>
              <a:t>Testing and validation platforms</a:t>
            </a:r>
          </a:p>
          <a:p>
            <a:endParaRPr lang="en-GB" sz="2800" dirty="0"/>
          </a:p>
          <a:p>
            <a:r>
              <a:rPr lang="en-GB" sz="2800" dirty="0"/>
              <a:t>Master’s Degree in Smart Energy Systems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5398862-ED4F-4947-B657-75546B98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89F6B3-D935-464C-ABA8-066F2477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0" y="2658207"/>
            <a:ext cx="2331061" cy="2331061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FBC4822-2DFE-43FE-B6D6-C3235AD10640}"/>
              </a:ext>
            </a:extLst>
          </p:cNvPr>
          <p:cNvSpPr/>
          <p:nvPr/>
        </p:nvSpPr>
        <p:spPr>
          <a:xfrm>
            <a:off x="290146" y="1925515"/>
            <a:ext cx="861646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B1E450-50E8-4915-98F7-42C945D41563}"/>
              </a:ext>
            </a:extLst>
          </p:cNvPr>
          <p:cNvSpPr/>
          <p:nvPr/>
        </p:nvSpPr>
        <p:spPr>
          <a:xfrm>
            <a:off x="6623537" y="2381249"/>
            <a:ext cx="2061393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2DDF9DBA-8E99-4F50-B45B-7811EBF729E0}"/>
              </a:ext>
            </a:extLst>
          </p:cNvPr>
          <p:cNvCxnSpPr>
            <a:stCxn id="17" idx="0"/>
            <a:endCxn id="18" idx="0"/>
          </p:cNvCxnSpPr>
          <p:nvPr/>
        </p:nvCxnSpPr>
        <p:spPr>
          <a:xfrm rot="16200000" flipH="1">
            <a:off x="3959734" y="-1313250"/>
            <a:ext cx="455734" cy="6933265"/>
          </a:xfrm>
          <a:prstGeom prst="curvedConnector3">
            <a:avLst>
              <a:gd name="adj1" fmla="val -50161"/>
            </a:avLst>
          </a:prstGeom>
          <a:ln>
            <a:solidFill>
              <a:srgbClr val="C900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38C3B-111A-4E7B-9B32-6D877A65C6FC}"/>
              </a:ext>
            </a:extLst>
          </p:cNvPr>
          <p:cNvSpPr txBox="1"/>
          <p:nvPr/>
        </p:nvSpPr>
        <p:spPr>
          <a:xfrm>
            <a:off x="212270" y="3859074"/>
            <a:ext cx="160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1</a:t>
            </a:r>
            <a:r>
              <a:rPr lang="es-ES" baseline="30000" dirty="0">
                <a:solidFill>
                  <a:srgbClr val="C90026"/>
                </a:solidFill>
                <a:latin typeface="Arial Nova Light" panose="020B0304020202020204" pitchFamily="34" charset="0"/>
              </a:rPr>
              <a:t>st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branch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top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down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2940620-5194-4314-B38F-957EE845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05" y="2726365"/>
            <a:ext cx="2332800" cy="23328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5E19DE6-8834-40CB-B28C-26D80C4F623A}"/>
              </a:ext>
            </a:extLst>
          </p:cNvPr>
          <p:cNvSpPr txBox="1"/>
          <p:nvPr/>
        </p:nvSpPr>
        <p:spPr>
          <a:xfrm>
            <a:off x="6486312" y="3818648"/>
            <a:ext cx="160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2</a:t>
            </a:r>
            <a:r>
              <a:rPr lang="es-ES" baseline="30000" dirty="0">
                <a:solidFill>
                  <a:srgbClr val="C90026"/>
                </a:solidFill>
                <a:latin typeface="Arial Nova Light" panose="020B0304020202020204" pitchFamily="34" charset="0"/>
              </a:rPr>
              <a:t>nd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branch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bottom up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8869E81-6274-461C-B140-352BE55BFD46}"/>
              </a:ext>
            </a:extLst>
          </p:cNvPr>
          <p:cNvSpPr txBox="1"/>
          <p:nvPr/>
        </p:nvSpPr>
        <p:spPr>
          <a:xfrm>
            <a:off x="2272600" y="1307330"/>
            <a:ext cx="334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From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conception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retirement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3631AC9-8D68-4BD6-956D-1168AF939AB7}"/>
              </a:ext>
            </a:extLst>
          </p:cNvPr>
          <p:cNvCxnSpPr/>
          <p:nvPr/>
        </p:nvCxnSpPr>
        <p:spPr>
          <a:xfrm>
            <a:off x="3763108" y="4141813"/>
            <a:ext cx="6242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FF1F352-1D9D-446F-A910-1C20EE9B67BB}"/>
              </a:ext>
            </a:extLst>
          </p:cNvPr>
          <p:cNvCxnSpPr>
            <a:cxnSpLocks/>
          </p:cNvCxnSpPr>
          <p:nvPr/>
        </p:nvCxnSpPr>
        <p:spPr>
          <a:xfrm>
            <a:off x="3050931" y="3634790"/>
            <a:ext cx="19958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6993092-02E7-4A93-A810-AE128DD3A558}"/>
              </a:ext>
            </a:extLst>
          </p:cNvPr>
          <p:cNvCxnSpPr>
            <a:cxnSpLocks/>
          </p:cNvCxnSpPr>
          <p:nvPr/>
        </p:nvCxnSpPr>
        <p:spPr>
          <a:xfrm>
            <a:off x="2491684" y="3154144"/>
            <a:ext cx="332882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1D2A9EC-A96E-4EAD-942E-C5C9BA2829F3}"/>
              </a:ext>
            </a:extLst>
          </p:cNvPr>
          <p:cNvCxnSpPr>
            <a:cxnSpLocks/>
          </p:cNvCxnSpPr>
          <p:nvPr/>
        </p:nvCxnSpPr>
        <p:spPr>
          <a:xfrm>
            <a:off x="1812683" y="2674247"/>
            <a:ext cx="4673629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2FBF199-78F2-4FBD-83BB-8AB25BE4EDFB}"/>
              </a:ext>
            </a:extLst>
          </p:cNvPr>
          <p:cNvSpPr txBox="1"/>
          <p:nvPr/>
        </p:nvSpPr>
        <p:spPr>
          <a:xfrm>
            <a:off x="485447" y="5864931"/>
            <a:ext cx="804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Time axis is vended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form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V,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each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phase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left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has a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counterpart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right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CAE26E0B-1034-49C7-9533-F7ECA5E0A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40" y="5200627"/>
            <a:ext cx="2435665" cy="29297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ACF30DE-A50B-4494-A298-5CE1623D8256}"/>
              </a:ext>
            </a:extLst>
          </p:cNvPr>
          <p:cNvSpPr txBox="1"/>
          <p:nvPr/>
        </p:nvSpPr>
        <p:spPr>
          <a:xfrm>
            <a:off x="504131" y="928159"/>
            <a:ext cx="758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Nova Light" panose="020B0304020202020204" pitchFamily="34" charset="0"/>
              </a:rPr>
              <a:t>The </a:t>
            </a:r>
            <a:r>
              <a:rPr lang="es-ES" dirty="0" err="1">
                <a:latin typeface="Arial Nova Light" panose="020B0304020202020204" pitchFamily="34" charset="0"/>
              </a:rPr>
              <a:t>reference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methodology</a:t>
            </a:r>
            <a:r>
              <a:rPr lang="es-ES" dirty="0">
                <a:latin typeface="Arial Nova Light" panose="020B0304020202020204" pitchFamily="34" charset="0"/>
              </a:rPr>
              <a:t> in </a:t>
            </a:r>
            <a:r>
              <a:rPr lang="es-ES" dirty="0" err="1">
                <a:latin typeface="Arial Nova Light" panose="020B0304020202020204" pitchFamily="34" charset="0"/>
              </a:rPr>
              <a:t>this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course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will</a:t>
            </a:r>
            <a:r>
              <a:rPr lang="es-ES" dirty="0">
                <a:latin typeface="Arial Nova Light" panose="020B0304020202020204" pitchFamily="34" charset="0"/>
              </a:rPr>
              <a:t> be the </a:t>
            </a:r>
            <a:r>
              <a:rPr lang="es-ES" b="1" dirty="0">
                <a:latin typeface="Arial Nova Light" panose="020B0304020202020204" pitchFamily="34" charset="0"/>
              </a:rPr>
              <a:t>V-</a:t>
            </a:r>
            <a:r>
              <a:rPr lang="es-ES" b="1" dirty="0" err="1">
                <a:latin typeface="Arial Nova Light" panose="020B0304020202020204" pitchFamily="34" charset="0"/>
              </a:rPr>
              <a:t>model</a:t>
            </a:r>
            <a:r>
              <a:rPr lang="es-ES" b="1" dirty="0"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009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8" grpId="0"/>
      <p:bldP spid="29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decomposition</a:t>
            </a:r>
            <a:r>
              <a:rPr lang="es-ES" dirty="0"/>
              <a:t> and </a:t>
            </a:r>
            <a:r>
              <a:rPr lang="es-ES" dirty="0" err="1"/>
              <a:t>design</a:t>
            </a:r>
            <a:r>
              <a:rPr lang="es-ES" dirty="0"/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B1B77C-40CB-44BD-A24B-19BD03B9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1251437"/>
            <a:ext cx="6295292" cy="486420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06776A6-841E-4C9A-B3F5-F0AE18880F2C}"/>
              </a:ext>
            </a:extLst>
          </p:cNvPr>
          <p:cNvSpPr txBox="1"/>
          <p:nvPr/>
        </p:nvSpPr>
        <p:spPr>
          <a:xfrm>
            <a:off x="2459435" y="1398418"/>
            <a:ext cx="642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Someone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has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idea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about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product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service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Writes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down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how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product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or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service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should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be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99F769-95BC-4F28-B570-847009DBF7F1}"/>
              </a:ext>
            </a:extLst>
          </p:cNvPr>
          <p:cNvSpPr txBox="1"/>
          <p:nvPr/>
        </p:nvSpPr>
        <p:spPr>
          <a:xfrm>
            <a:off x="3594329" y="2189029"/>
            <a:ext cx="542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The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developer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writes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down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needs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and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operation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environment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in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collaboration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with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customer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0810890-7C67-4876-8D95-F36923A3BE2B}"/>
              </a:ext>
            </a:extLst>
          </p:cNvPr>
          <p:cNvSpPr txBox="1"/>
          <p:nvPr/>
        </p:nvSpPr>
        <p:spPr>
          <a:xfrm>
            <a:off x="4787589" y="2979640"/>
            <a:ext cx="4229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What the customer is looking for is interpreted and translated into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technical requirements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to be followed during the design of the system.</a:t>
            </a:r>
            <a:endParaRPr lang="es-ES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B7FDF8-A5E9-4BCA-89F9-917C2A5BB52B}"/>
              </a:ext>
            </a:extLst>
          </p:cNvPr>
          <p:cNvSpPr txBox="1"/>
          <p:nvPr/>
        </p:nvSpPr>
        <p:spPr>
          <a:xfrm>
            <a:off x="622569" y="3837404"/>
            <a:ext cx="3258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high-level architecture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is defined in order to fulfil system requirements.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17420B-0C1B-45D7-961B-2390D52A27FA}"/>
              </a:ext>
            </a:extLst>
          </p:cNvPr>
          <p:cNvSpPr txBox="1"/>
          <p:nvPr/>
        </p:nvSpPr>
        <p:spPr>
          <a:xfrm>
            <a:off x="1595335" y="501328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Design of subsystems and components.</a:t>
            </a:r>
          </a:p>
        </p:txBody>
      </p:sp>
    </p:spTree>
    <p:extLst>
      <p:ext uri="{BB962C8B-B14F-4D97-AF65-F5344CB8AC3E}">
        <p14:creationId xmlns:p14="http://schemas.microsoft.com/office/powerpoint/2010/main" val="29916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9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388E96-7D35-4D10-B962-AD5C35207B22}"/>
              </a:ext>
            </a:extLst>
          </p:cNvPr>
          <p:cNvSpPr txBox="1"/>
          <p:nvPr/>
        </p:nvSpPr>
        <p:spPr>
          <a:xfrm>
            <a:off x="2248782" y="3836043"/>
            <a:ext cx="445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and Hardware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Development. Select appropriate technology and develop software and hardware to meet component-level requirements.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5B335F7-3DCC-4546-B594-64552F7F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35" y="1257300"/>
            <a:ext cx="5895975" cy="21717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B7D11C7-C4D5-4EA7-A863-73CF000DA5CE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4474722" y="3429000"/>
            <a:ext cx="1" cy="407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37208D-599F-4B71-A272-745568DEEF36}"/>
              </a:ext>
            </a:extLst>
          </p:cNvPr>
          <p:cNvSpPr txBox="1"/>
          <p:nvPr/>
        </p:nvSpPr>
        <p:spPr>
          <a:xfrm>
            <a:off x="564204" y="5157735"/>
            <a:ext cx="8482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far, you are experts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this. You are used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esign/simulate components (electronics, storage systems, control, systems…).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cs typeface="Times New Roman" panose="02020603050405020304" pitchFamily="18" charset="0"/>
              </a:rPr>
              <a:t>Implement components (build PCBs, write code, test control boards,…).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cs typeface="Times New Roman" panose="02020603050405020304" pitchFamily="18" charset="0"/>
              </a:rPr>
              <a:t>Test components.</a:t>
            </a:r>
          </a:p>
        </p:txBody>
      </p:sp>
    </p:spTree>
    <p:extLst>
      <p:ext uri="{BB962C8B-B14F-4D97-AF65-F5344CB8AC3E}">
        <p14:creationId xmlns:p14="http://schemas.microsoft.com/office/powerpoint/2010/main" val="102439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714E95-2268-4ABC-A039-539E5C10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0" y="1887166"/>
            <a:ext cx="8691760" cy="446243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1FF8FDD-168C-4C63-A78C-E7768BDFDC09}"/>
              </a:ext>
            </a:extLst>
          </p:cNvPr>
          <p:cNvSpPr txBox="1"/>
          <p:nvPr/>
        </p:nvSpPr>
        <p:spPr>
          <a:xfrm>
            <a:off x="2470823" y="5109501"/>
            <a:ext cx="6089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Test each hardware and software component, verifying their correct operation at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unit level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0CFBDCB-E70D-43B3-A9AF-5DCC97A77366}"/>
              </a:ext>
            </a:extLst>
          </p:cNvPr>
          <p:cNvSpPr txBox="1"/>
          <p:nvPr/>
        </p:nvSpPr>
        <p:spPr>
          <a:xfrm>
            <a:off x="4254378" y="3897054"/>
            <a:ext cx="482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Integrate software and hardware components to create subsystems verifying their correct operation at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subsystem level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87160-D2F4-47BC-AFFF-5D7DB70612B3}"/>
              </a:ext>
            </a:extLst>
          </p:cNvPr>
          <p:cNvSpPr txBox="1"/>
          <p:nvPr/>
        </p:nvSpPr>
        <p:spPr>
          <a:xfrm>
            <a:off x="-55642" y="2696726"/>
            <a:ext cx="33171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All subsystems are integrated to form the final system. System tests are performed and validation is done against system requirements.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AE3B02B-DBAB-4E29-8EB9-482C55E28FCA}"/>
              </a:ext>
            </a:extLst>
          </p:cNvPr>
          <p:cNvSpPr txBox="1"/>
          <p:nvPr/>
        </p:nvSpPr>
        <p:spPr>
          <a:xfrm>
            <a:off x="4486650" y="1056169"/>
            <a:ext cx="2536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User support and maintenance operations</a:t>
            </a:r>
          </a:p>
          <a:p>
            <a:pPr algn="ct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(Smart monitoring subject)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FD52E2-3E51-412F-A033-DFC1505C69B0}"/>
              </a:ext>
            </a:extLst>
          </p:cNvPr>
          <p:cNvSpPr txBox="1"/>
          <p:nvPr/>
        </p:nvSpPr>
        <p:spPr>
          <a:xfrm>
            <a:off x="599440" y="1603247"/>
            <a:ext cx="3742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This is the tricky part. Think how your student project went in this phases!</a:t>
            </a:r>
          </a:p>
        </p:txBody>
      </p:sp>
    </p:spTree>
    <p:extLst>
      <p:ext uri="{BB962C8B-B14F-4D97-AF65-F5344CB8AC3E}">
        <p14:creationId xmlns:p14="http://schemas.microsoft.com/office/powerpoint/2010/main" val="20344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960950-952C-4D2E-B800-26E0C095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A9E1EC6-987F-41B0-9A99-2B025582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37A39CC-69F3-4596-AF9D-44256857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4" y="1694287"/>
            <a:ext cx="8721970" cy="3332649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291827" y="5319323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erification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Are we developing the product correctly?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Ensure that the system is well designed, safe and functions correctly.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99C8C2E-E722-4BFB-AEF8-A656CE2AF904}"/>
              </a:ext>
            </a:extLst>
          </p:cNvPr>
          <p:cNvSpPr txBox="1"/>
          <p:nvPr/>
        </p:nvSpPr>
        <p:spPr>
          <a:xfrm>
            <a:off x="291827" y="5871919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Validation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Are we developing the right product?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Evaluates how well the product solves the customer's problem.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is always done against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5501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1989778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>
                <a:solidFill>
                  <a:srgbClr val="ED8800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erification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: Involves two consecutive phases.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703779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alidation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Involves parallel phases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3E8214-CF90-4E2C-9264-58D57AEB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3" y="2605236"/>
            <a:ext cx="8614613" cy="30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8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. 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6568917" y="115133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Involves two consecutive phases.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22031" y="1259477"/>
            <a:ext cx="2339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Involves parallel phases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116B23-9689-460C-8AEC-E6DAE371F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402682"/>
              </p:ext>
            </p:extLst>
          </p:nvPr>
        </p:nvGraphicFramePr>
        <p:xfrm>
          <a:off x="807395" y="4182172"/>
          <a:ext cx="7788115" cy="2179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789">
                  <a:extLst>
                    <a:ext uri="{9D8B030D-6E8A-4147-A177-3AD203B41FA5}">
                      <a16:colId xmlns:a16="http://schemas.microsoft.com/office/drawing/2014/main" val="3651015746"/>
                    </a:ext>
                  </a:extLst>
                </a:gridCol>
                <a:gridCol w="2220382">
                  <a:extLst>
                    <a:ext uri="{9D8B030D-6E8A-4147-A177-3AD203B41FA5}">
                      <a16:colId xmlns:a16="http://schemas.microsoft.com/office/drawing/2014/main" val="1615023668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74243582"/>
                    </a:ext>
                  </a:extLst>
                </a:gridCol>
                <a:gridCol w="1017712">
                  <a:extLst>
                    <a:ext uri="{9D8B030D-6E8A-4147-A177-3AD203B41FA5}">
                      <a16:colId xmlns:a16="http://schemas.microsoft.com/office/drawing/2014/main" val="3895488756"/>
                    </a:ext>
                  </a:extLst>
                </a:gridCol>
                <a:gridCol w="3093567">
                  <a:extLst>
                    <a:ext uri="{9D8B030D-6E8A-4147-A177-3AD203B41FA5}">
                      <a16:colId xmlns:a16="http://schemas.microsoft.com/office/drawing/2014/main" val="3457890094"/>
                    </a:ext>
                  </a:extLst>
                </a:gridCol>
              </a:tblGrid>
              <a:tr h="14541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Tasks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Verification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Validation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Notes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125624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Inspection check to see if electric scooter is ready to test driving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0777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Compile test results and write documentation showing fulfilment of safety requirements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45574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Participation in workshop to define requirements and standards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52467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Control that all safety requirements are included in the design documents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377132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Detailed inspection of quality according to design documents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022315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25D3691B-237F-4C3E-B6AA-8A0E3E51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37" y="1694287"/>
            <a:ext cx="6087523" cy="23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3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When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developing</a:t>
            </a:r>
            <a:r>
              <a:rPr lang="es-ES" dirty="0">
                <a:latin typeface="Arial Nova Light" panose="020B0304020202020204" pitchFamily="34" charset="0"/>
              </a:rPr>
              <a:t> a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, the V-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r>
              <a:rPr lang="es-ES" dirty="0">
                <a:latin typeface="Arial Nova Light" panose="020B0304020202020204" pitchFamily="34" charset="0"/>
              </a:rPr>
              <a:t> can be extended.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187B15-1A78-4FA4-B2DC-3E2BC8BC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42" y="2197526"/>
            <a:ext cx="7872716" cy="408005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25E1ECC-2196-4C1A-8084-44662B5C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77" y="4106317"/>
            <a:ext cx="2006281" cy="869559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D3BF86A-FFB6-40F1-BC9C-553D6086AF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472940" y="4541097"/>
            <a:ext cx="2029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0048654-9884-47AE-816A-5EA46EBC9947}"/>
              </a:ext>
            </a:extLst>
          </p:cNvPr>
          <p:cNvCxnSpPr/>
          <p:nvPr/>
        </p:nvCxnSpPr>
        <p:spPr>
          <a:xfrm>
            <a:off x="4472939" y="5124677"/>
            <a:ext cx="2029137" cy="32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94CC9EEA-F05A-4938-B270-CA57A20A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36" y="5124677"/>
            <a:ext cx="2006281" cy="86955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07988B6-0FBB-441A-81D6-6DC06023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2" y="5187303"/>
            <a:ext cx="2006281" cy="869559"/>
          </a:xfrm>
          <a:prstGeom prst="rect">
            <a:avLst/>
          </a:prstGeom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C8816AD-8CB9-4200-8133-970C41989F0D}"/>
              </a:ext>
            </a:extLst>
          </p:cNvPr>
          <p:cNvCxnSpPr>
            <a:cxnSpLocks/>
          </p:cNvCxnSpPr>
          <p:nvPr/>
        </p:nvCxnSpPr>
        <p:spPr>
          <a:xfrm flipH="1">
            <a:off x="2286000" y="5559456"/>
            <a:ext cx="1554480" cy="201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When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developing</a:t>
            </a:r>
            <a:r>
              <a:rPr lang="es-ES" dirty="0">
                <a:latin typeface="Arial Nova Light" panose="020B0304020202020204" pitchFamily="34" charset="0"/>
              </a:rPr>
              <a:t> a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, the V-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r>
              <a:rPr lang="es-ES" dirty="0">
                <a:latin typeface="Arial Nova Light" panose="020B0304020202020204" pitchFamily="34" charset="0"/>
              </a:rPr>
              <a:t> can be extended.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EB0D61-5452-4426-8F4D-561AABDADE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0554" y="2601277"/>
            <a:ext cx="8458186" cy="3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Model-based Systems Engineering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429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Introduction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V-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methodology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Model-based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Tools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Model-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Systems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Practical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examples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System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engineers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System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model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with Matlab</a:t>
            </a:r>
          </a:p>
          <a:p>
            <a:endParaRPr lang="es-ES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Until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few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years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ago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the V-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was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centric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approach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Requirements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Architecture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385226"/>
            <a:ext cx="5690850" cy="2928166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2430" y="3984896"/>
            <a:ext cx="1073593" cy="1073593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A70E436-BEE9-409E-8427-175818368636}"/>
              </a:ext>
            </a:extLst>
          </p:cNvPr>
          <p:cNvSpPr txBox="1"/>
          <p:nvPr/>
        </p:nvSpPr>
        <p:spPr>
          <a:xfrm>
            <a:off x="6688239" y="4989764"/>
            <a:ext cx="2038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b="1" dirty="0" err="1">
                <a:latin typeface="Arial Nova Light" panose="020B0304020202020204" pitchFamily="34" charset="0"/>
              </a:rPr>
              <a:t>-centric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The output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phase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the input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for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next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one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Typical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document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list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whole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life-cycle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7BCAC2F0-4F15-63D1-9305-FE4C5FD4B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930031"/>
              </p:ext>
            </p:extLst>
          </p:nvPr>
        </p:nvGraphicFramePr>
        <p:xfrm>
          <a:off x="641978" y="1519143"/>
          <a:ext cx="7834797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497">
                  <a:extLst>
                    <a:ext uri="{9D8B030D-6E8A-4147-A177-3AD203B41FA5}">
                      <a16:colId xmlns:a16="http://schemas.microsoft.com/office/drawing/2014/main" val="426700484"/>
                    </a:ext>
                  </a:extLst>
                </a:gridCol>
                <a:gridCol w="1713093">
                  <a:extLst>
                    <a:ext uri="{9D8B030D-6E8A-4147-A177-3AD203B41FA5}">
                      <a16:colId xmlns:a16="http://schemas.microsoft.com/office/drawing/2014/main" val="4014088761"/>
                    </a:ext>
                  </a:extLst>
                </a:gridCol>
                <a:gridCol w="4430207">
                  <a:extLst>
                    <a:ext uri="{9D8B030D-6E8A-4147-A177-3AD203B41FA5}">
                      <a16:colId xmlns:a16="http://schemas.microsoft.com/office/drawing/2014/main" val="3990870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900" dirty="0" err="1"/>
                        <a:t>Phase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Sub-phase</a:t>
                      </a:r>
                      <a:r>
                        <a:rPr lang="es-ES" sz="900" dirty="0"/>
                        <a:t>/</a:t>
                      </a:r>
                      <a:r>
                        <a:rPr lang="es-ES" sz="900" dirty="0" err="1"/>
                        <a:t>Sub-system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Title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68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9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84962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784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206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27265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architecture</a:t>
                      </a:r>
                      <a:r>
                        <a:rPr lang="es-ES" sz="9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96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4101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79728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015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752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436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Bill </a:t>
                      </a:r>
                      <a:r>
                        <a:rPr lang="es-ES" sz="900" dirty="0" err="1"/>
                        <a:t>of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materials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9364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Schematics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4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PCB </a:t>
                      </a:r>
                      <a:r>
                        <a:rPr lang="es-ES" sz="900" dirty="0" err="1"/>
                        <a:t>design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98395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r>
                        <a:rPr lang="es-ES" sz="900" dirty="0" err="1"/>
                        <a:t>Verification</a:t>
                      </a:r>
                      <a:r>
                        <a:rPr lang="es-ES" sz="900" dirty="0"/>
                        <a:t> and </a:t>
                      </a:r>
                      <a:r>
                        <a:rPr lang="es-ES" sz="900" dirty="0" err="1"/>
                        <a:t>validation</a:t>
                      </a:r>
                      <a:endParaRPr lang="es-E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9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57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42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741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280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9827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/>
                        <a:t>Certification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77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77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But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being used more and more.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>
                <a:latin typeface="Arial Nova Light" panose="020B0304020202020204" pitchFamily="34" charset="0"/>
                <a:cs typeface="Arial" panose="020B0604020202020204" pitchFamily="34" charset="0"/>
              </a:rPr>
              <a:t>model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=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physical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mathematical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or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logical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representation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a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system</a:t>
            </a:r>
            <a:endParaRPr lang="en-GB" sz="2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5963AB-A23D-4FCB-9737-F10962D7B83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r="7423"/>
          <a:stretch/>
        </p:blipFill>
        <p:spPr bwMode="auto">
          <a:xfrm>
            <a:off x="4532306" y="1614787"/>
            <a:ext cx="4611694" cy="2588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C04F7E1-3D6E-4DA6-A4F3-57E5459802F4}"/>
              </a:ext>
            </a:extLst>
          </p:cNvPr>
          <p:cNvCxnSpPr/>
          <p:nvPr/>
        </p:nvCxnSpPr>
        <p:spPr>
          <a:xfrm flipV="1">
            <a:off x="4254378" y="3429000"/>
            <a:ext cx="1368209" cy="91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architecture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MATLAB &amp; Simulink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42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Detailed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design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7F52FE-38D3-48E9-A98D-F94AD96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96" y="2249577"/>
            <a:ext cx="4571999" cy="177609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V="1">
            <a:off x="4542434" y="3599405"/>
            <a:ext cx="1498443" cy="1321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22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2F4AA82E-F465-45D2-B578-DE91CC8F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80" r="12005"/>
          <a:stretch/>
        </p:blipFill>
        <p:spPr>
          <a:xfrm>
            <a:off x="4680074" y="2467789"/>
            <a:ext cx="4175334" cy="3685830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148917" y="1464503"/>
            <a:ext cx="4208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Arial Nova Light" panose="020B0304020202020204" pitchFamily="34" charset="0"/>
              </a:rPr>
              <a:t>Elevator</a:t>
            </a:r>
            <a:r>
              <a:rPr lang="es-ES" dirty="0"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latin typeface="Arial Nova Light" panose="020B0304020202020204" pitchFamily="34" charset="0"/>
              </a:rPr>
              <a:t>simulation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platform</a:t>
            </a:r>
            <a:endParaRPr lang="en-GB" dirty="0"/>
          </a:p>
        </p:txBody>
      </p:sp>
      <p:pic>
        <p:nvPicPr>
          <p:cNvPr id="1026" name="Picture 2" descr="Schindler Elevator HIL environment ">
            <a:extLst>
              <a:ext uri="{FF2B5EF4-FFF2-40B4-BE49-F238E27FC236}">
                <a16:creationId xmlns:a16="http://schemas.microsoft.com/office/drawing/2014/main" id="{99A55AFC-CA2F-44C5-A532-61A7FBAE5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/>
          <a:stretch/>
        </p:blipFill>
        <p:spPr bwMode="auto">
          <a:xfrm>
            <a:off x="371385" y="1842777"/>
            <a:ext cx="3882993" cy="430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H="1" flipV="1">
            <a:off x="3857626" y="3086100"/>
            <a:ext cx="2666999" cy="82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33EEE4-4CEC-476B-AB38-F38ACF7C037A}"/>
              </a:ext>
            </a:extLst>
          </p:cNvPr>
          <p:cNvSpPr txBox="1"/>
          <p:nvPr/>
        </p:nvSpPr>
        <p:spPr>
          <a:xfrm>
            <a:off x="317624" y="610038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rial Nova Light" panose="020B0304020202020204" pitchFamily="34" charset="0"/>
              </a:rPr>
              <a:t>https://www.speedgoat.com/success-stories/speedgoat-user-stories/schindler-elevator-corporation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535F932-5E0F-4ADB-B560-FE600B69CAF1}"/>
              </a:ext>
            </a:extLst>
          </p:cNvPr>
          <p:cNvCxnSpPr>
            <a:cxnSpLocks/>
          </p:cNvCxnSpPr>
          <p:nvPr/>
        </p:nvCxnSpPr>
        <p:spPr>
          <a:xfrm flipV="1">
            <a:off x="1285875" y="2037406"/>
            <a:ext cx="5162116" cy="1463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3A2407-E7AC-45E0-A2AD-BC8CAD145883}"/>
              </a:ext>
            </a:extLst>
          </p:cNvPr>
          <p:cNvCxnSpPr>
            <a:cxnSpLocks/>
          </p:cNvCxnSpPr>
          <p:nvPr/>
        </p:nvCxnSpPr>
        <p:spPr>
          <a:xfrm>
            <a:off x="6553200" y="2708094"/>
            <a:ext cx="0" cy="0"/>
          </a:xfrm>
          <a:prstGeom prst="line">
            <a:avLst/>
          </a:prstGeom>
          <a:ln w="76200">
            <a:solidFill>
              <a:srgbClr val="0531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FC63663-7CD3-48AE-B291-2F30B035A080}"/>
              </a:ext>
            </a:extLst>
          </p:cNvPr>
          <p:cNvGrpSpPr/>
          <p:nvPr/>
        </p:nvGrpSpPr>
        <p:grpSpPr>
          <a:xfrm>
            <a:off x="6576313" y="994239"/>
            <a:ext cx="1033763" cy="1855258"/>
            <a:chOff x="2498947" y="2495550"/>
            <a:chExt cx="1973990" cy="3542653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2C0E748-8489-4F21-8141-5789AA07C8A2}"/>
                </a:ext>
              </a:extLst>
            </p:cNvPr>
            <p:cNvGrpSpPr/>
            <p:nvPr/>
          </p:nvGrpSpPr>
          <p:grpSpPr>
            <a:xfrm>
              <a:off x="2498947" y="3929558"/>
              <a:ext cx="1413876" cy="1126816"/>
              <a:chOff x="1904587" y="3638551"/>
              <a:chExt cx="1413876" cy="1126816"/>
            </a:xfrm>
          </p:grpSpPr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1BBDA00E-9690-4748-BE9C-CB515709424D}"/>
                  </a:ext>
                </a:extLst>
              </p:cNvPr>
              <p:cNvSpPr/>
              <p:nvPr/>
            </p:nvSpPr>
            <p:spPr>
              <a:xfrm>
                <a:off x="2343151" y="3638551"/>
                <a:ext cx="975312" cy="1126816"/>
              </a:xfrm>
              <a:prstGeom prst="rect">
                <a:avLst/>
              </a:prstGeom>
              <a:noFill/>
              <a:ln w="76200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16A5427D-9874-46EE-A749-F2F1094D2ACF}"/>
                  </a:ext>
                </a:extLst>
              </p:cNvPr>
              <p:cNvCxnSpPr>
                <a:cxnSpLocks/>
                <a:stCxn id="32" idx="2"/>
                <a:endCxn id="32" idx="0"/>
              </p:cNvCxnSpPr>
              <p:nvPr/>
            </p:nvCxnSpPr>
            <p:spPr>
              <a:xfrm flipV="1">
                <a:off x="2830807" y="3638551"/>
                <a:ext cx="0" cy="1126816"/>
              </a:xfrm>
              <a:prstGeom prst="line">
                <a:avLst/>
              </a:prstGeom>
              <a:ln>
                <a:solidFill>
                  <a:srgbClr val="053139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5BEED05F-F64F-4D33-8154-D66F31617200}"/>
                  </a:ext>
                </a:extLst>
              </p:cNvPr>
              <p:cNvSpPr/>
              <p:nvPr/>
            </p:nvSpPr>
            <p:spPr>
              <a:xfrm>
                <a:off x="1904587" y="4009856"/>
                <a:ext cx="266107" cy="460436"/>
              </a:xfrm>
              <a:prstGeom prst="rect">
                <a:avLst/>
              </a:prstGeom>
              <a:noFill/>
              <a:ln w="28575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Triángulo isósceles 34">
                <a:extLst>
                  <a:ext uri="{FF2B5EF4-FFF2-40B4-BE49-F238E27FC236}">
                    <a16:creationId xmlns:a16="http://schemas.microsoft.com/office/drawing/2014/main" id="{0D0BE712-BE1D-47E0-9C04-70DF4E2F7B1C}"/>
                  </a:ext>
                </a:extLst>
              </p:cNvPr>
              <p:cNvSpPr/>
              <p:nvPr/>
            </p:nvSpPr>
            <p:spPr>
              <a:xfrm>
                <a:off x="1970073" y="4072720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Triángulo isósceles 35">
                <a:extLst>
                  <a:ext uri="{FF2B5EF4-FFF2-40B4-BE49-F238E27FC236}">
                    <a16:creationId xmlns:a16="http://schemas.microsoft.com/office/drawing/2014/main" id="{E5CD605D-74D2-469D-B001-B18C87E30C68}"/>
                  </a:ext>
                </a:extLst>
              </p:cNvPr>
              <p:cNvSpPr/>
              <p:nvPr/>
            </p:nvSpPr>
            <p:spPr>
              <a:xfrm rot="10800000">
                <a:off x="1965853" y="4279107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598ACE21-7D57-41FF-BDFE-144200623A0D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>
              <a:off x="3415665" y="2857500"/>
              <a:ext cx="9502" cy="1072058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E95DF6B-B8F5-4316-9FDD-59884E17BC2C}"/>
                </a:ext>
              </a:extLst>
            </p:cNvPr>
            <p:cNvSpPr/>
            <p:nvPr/>
          </p:nvSpPr>
          <p:spPr>
            <a:xfrm>
              <a:off x="3415665" y="2495550"/>
              <a:ext cx="723899" cy="723899"/>
            </a:xfrm>
            <a:prstGeom prst="ellipse">
              <a:avLst/>
            </a:prstGeom>
            <a:solidFill>
              <a:srgbClr val="00A3AD"/>
            </a:solidFill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40CAE12-418D-430D-82D6-63D203214229}"/>
                </a:ext>
              </a:extLst>
            </p:cNvPr>
            <p:cNvCxnSpPr>
              <a:cxnSpLocks/>
            </p:cNvCxnSpPr>
            <p:nvPr/>
          </p:nvCxnSpPr>
          <p:spPr>
            <a:xfrm>
              <a:off x="4139564" y="2857499"/>
              <a:ext cx="0" cy="2560321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2E8B4B96-9E57-4110-8EB1-0805E926C0AB}"/>
                </a:ext>
              </a:extLst>
            </p:cNvPr>
            <p:cNvSpPr/>
            <p:nvPr/>
          </p:nvSpPr>
          <p:spPr>
            <a:xfrm>
              <a:off x="3832860" y="5423439"/>
              <a:ext cx="640077" cy="614764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76200"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From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use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-based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(MBSE) has emerged.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MBSE = the formalized </a:t>
            </a:r>
            <a:r>
              <a:rPr lang="en-GB" sz="2000" b="1" dirty="0">
                <a:latin typeface="Arial Nova Light" panose="020B0304020202020204" pitchFamily="34" charset="0"/>
              </a:rPr>
              <a:t>application of modelling </a:t>
            </a:r>
            <a:r>
              <a:rPr lang="en-GB" sz="2000" dirty="0">
                <a:latin typeface="Arial Nova Light" panose="020B0304020202020204" pitchFamily="34" charset="0"/>
              </a:rPr>
              <a:t>to support system </a:t>
            </a:r>
            <a:r>
              <a:rPr lang="en-GB" sz="2000" b="1" dirty="0">
                <a:latin typeface="Arial Nova Light" panose="020B0304020202020204" pitchFamily="34" charset="0"/>
              </a:rPr>
              <a:t>requirements, design, analysis, verification and validation activities</a:t>
            </a:r>
            <a:endParaRPr lang="en-GB" sz="2000" dirty="0">
              <a:latin typeface="Arial Nova Light" panose="020B03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600231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580617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endCxn id="11" idx="1"/>
          </p:cNvCxnSpPr>
          <p:nvPr/>
        </p:nvCxnSpPr>
        <p:spPr>
          <a:xfrm flipV="1">
            <a:off x="2500009" y="4109255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637893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637893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657506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657506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4109255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939703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738601" y="3222173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299939" cy="5358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advantages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MBSE are:</a:t>
            </a:r>
          </a:p>
          <a:p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Improvement of communication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in multidisciplinary teams. Many people, one model.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allows companies to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design and simulate their products before manufacturing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them or having prototypes. 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MBSE makes it possible to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analyse and advance decisions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that would previously have been taken on the basis of prototypes.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facilitates the management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of system complexity.</a:t>
            </a:r>
          </a:p>
          <a:p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Documents can be generated automatically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from the model, making their maintenance easier and reducing costs and effort.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3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for Model-based Systems Engineering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04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Tools </a:t>
            </a:r>
            <a:r>
              <a:rPr lang="es-ES" dirty="0" err="1"/>
              <a:t>for</a:t>
            </a:r>
            <a:r>
              <a:rPr lang="es-ES" dirty="0"/>
              <a:t> MBSE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With the extensive use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new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testing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verification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have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emerged.</a:t>
            </a:r>
          </a:p>
          <a:p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D51A599-CC29-445D-8B8A-EB9C31C7B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604182"/>
              </p:ext>
            </p:extLst>
          </p:nvPr>
        </p:nvGraphicFramePr>
        <p:xfrm>
          <a:off x="609601" y="2076450"/>
          <a:ext cx="7753350" cy="4200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17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(MIL)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439662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All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elements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represented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(block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diagrams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/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equations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Classical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 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architecture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functions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work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properly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detailed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components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FC98D67-CBD3-4F62-834E-6DEE0073A6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73" y="2933700"/>
            <a:ext cx="6583253" cy="200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42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part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software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4664927"/>
            <a:ext cx="6370154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D8D9C4-DA84-4DB2-B047-B0D85C447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7745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/>
          <p:nvPr/>
        </p:nvCxnSpPr>
        <p:spPr>
          <a:xfrm>
            <a:off x="3476625" y="3562350"/>
            <a:ext cx="0" cy="135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FE210A6-9311-4656-A2E7-DF34583EBECC}"/>
              </a:ext>
            </a:extLst>
          </p:cNvPr>
          <p:cNvSpPr txBox="1"/>
          <p:nvPr/>
        </p:nvSpPr>
        <p:spPr>
          <a:xfrm>
            <a:off x="1638302" y="4137188"/>
            <a:ext cx="1838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67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part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software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programming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functional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99" y="2595600"/>
            <a:ext cx="6370154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83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non real time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8542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>
            <a:cxnSpLocks/>
          </p:cNvCxnSpPr>
          <p:nvPr/>
        </p:nvCxnSpPr>
        <p:spPr>
          <a:xfrm>
            <a:off x="2990850" y="4045342"/>
            <a:ext cx="0" cy="506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34" y="4552296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0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(non real time).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28" y="2595600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1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RT HIL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 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works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as in real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5D4301-9A20-443C-9BE8-642F566C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24" y="4525422"/>
            <a:ext cx="6345026" cy="18162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8339D9-9DB3-48AF-890A-DF8B252F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438104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B988D64-1A99-4D19-AF44-B9D36DAD2921}"/>
              </a:ext>
            </a:extLst>
          </p:cNvPr>
          <p:cNvCxnSpPr>
            <a:cxnSpLocks/>
          </p:cNvCxnSpPr>
          <p:nvPr/>
        </p:nvCxnSpPr>
        <p:spPr>
          <a:xfrm>
            <a:off x="299085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97B5C91-19F1-4444-995A-CFD28FA8E604}"/>
              </a:ext>
            </a:extLst>
          </p:cNvPr>
          <p:cNvCxnSpPr>
            <a:cxnSpLocks/>
          </p:cNvCxnSpPr>
          <p:nvPr/>
        </p:nvCxnSpPr>
        <p:spPr>
          <a:xfrm>
            <a:off x="605790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212D8CD-365F-4DC7-92F1-4961BC8428CF}"/>
              </a:ext>
            </a:extLst>
          </p:cNvPr>
          <p:cNvSpPr txBox="1"/>
          <p:nvPr/>
        </p:nvSpPr>
        <p:spPr>
          <a:xfrm>
            <a:off x="3038077" y="41030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9AD2E3-5D65-478A-8777-16893C2FF4AC}"/>
              </a:ext>
            </a:extLst>
          </p:cNvPr>
          <p:cNvSpPr txBox="1"/>
          <p:nvPr/>
        </p:nvSpPr>
        <p:spPr>
          <a:xfrm>
            <a:off x="6057900" y="41138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199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 control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3076" name="Picture 4" descr="Automotive Hardware-in-the-Loop (HIL) Test - National Instruments - NI">
            <a:extLst>
              <a:ext uri="{FF2B5EF4-FFF2-40B4-BE49-F238E27FC236}">
                <a16:creationId xmlns:a16="http://schemas.microsoft.com/office/drawing/2014/main" id="{DCC4687F-493B-4E22-8F64-5002116E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86" y="3476269"/>
            <a:ext cx="2238346" cy="12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mbedded Use &amp; Fleet Testing | Speedgoat">
            <a:extLst>
              <a:ext uri="{FF2B5EF4-FFF2-40B4-BE49-F238E27FC236}">
                <a16:creationId xmlns:a16="http://schemas.microsoft.com/office/drawing/2014/main" id="{2358B8C7-AD13-46E9-BA93-C1F497091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13" y="2958246"/>
            <a:ext cx="1443646" cy="94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AS INSTRUMENTS LAUNCHXL2-RM57L">
            <a:extLst>
              <a:ext uri="{FF2B5EF4-FFF2-40B4-BE49-F238E27FC236}">
                <a16:creationId xmlns:a16="http://schemas.microsoft.com/office/drawing/2014/main" id="{8B5C2952-FD5B-42BB-B2B0-81BB1D50E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57" y="5209008"/>
            <a:ext cx="1724238" cy="117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B7E54FA-691B-4B00-8BA4-06376A02B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87" y="2564879"/>
            <a:ext cx="5511386" cy="40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5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Hardware-in-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Loop</a:t>
            </a:r>
            <a:r>
              <a:rPr lang="es-ES" dirty="0"/>
              <a:t> (PHIL)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and 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POWER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AAB6B4-C164-BB6D-AD6C-5BC64712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38" y="2557090"/>
            <a:ext cx="8491277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0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Rapid Control </a:t>
            </a:r>
            <a:r>
              <a:rPr lang="es-ES" dirty="0" err="1"/>
              <a:t>Prototyping</a:t>
            </a:r>
            <a:r>
              <a:rPr lang="es-ES" dirty="0"/>
              <a:t> (RCP)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replaced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real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available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RCP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while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HW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being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developed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test control SW.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Rapid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refers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flexibility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programme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control,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usually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MATLAB &amp; Simulink (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not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67F11D-B230-4191-A24A-4F70628FFF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68" y="3628390"/>
            <a:ext cx="6911357" cy="2211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654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EFA6BF-D879-7EC7-24FD-2EF17D75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3E98329-82C1-B76A-3441-40C0E947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CF40F-EB14-7197-B192-88D191E5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9E87040-68AE-376C-CB21-42D60955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Use cases</a:t>
            </a:r>
            <a:endParaRPr lang="en-GB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F6F92B-5CF2-7BAC-F8A5-AED9E11E3B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“ONLY SOME EXAMPLES “of Mondragon University use cases.</a:t>
            </a:r>
          </a:p>
          <a:p>
            <a:pPr lvl="1"/>
            <a:r>
              <a:rPr lang="en-GB" dirty="0"/>
              <a:t>HIL platforms for CHIL demonstrations.</a:t>
            </a:r>
          </a:p>
          <a:p>
            <a:pPr lvl="2"/>
            <a:r>
              <a:rPr lang="en-GB" dirty="0"/>
              <a:t>Typhoon HIL based electric scooter HIL.</a:t>
            </a:r>
          </a:p>
          <a:p>
            <a:pPr lvl="2"/>
            <a:r>
              <a:rPr lang="en-GB" dirty="0" err="1"/>
              <a:t>Speedgoat</a:t>
            </a:r>
            <a:r>
              <a:rPr lang="en-GB" dirty="0"/>
              <a:t> based electric train HIL.</a:t>
            </a:r>
          </a:p>
          <a:p>
            <a:pPr lvl="2"/>
            <a:r>
              <a:rPr lang="en-GB" dirty="0" err="1"/>
              <a:t>Labview</a:t>
            </a:r>
            <a:r>
              <a:rPr lang="en-GB" dirty="0"/>
              <a:t> based elevator HIL.</a:t>
            </a:r>
          </a:p>
          <a:p>
            <a:pPr lvl="1"/>
            <a:r>
              <a:rPr lang="en-GB" dirty="0"/>
              <a:t>MIL-SIL-PIL validation process of a temperature estimation algorithm.</a:t>
            </a:r>
          </a:p>
          <a:p>
            <a:r>
              <a:rPr lang="en-GB" dirty="0"/>
              <a:t>Nearby companies</a:t>
            </a:r>
          </a:p>
          <a:p>
            <a:pPr lvl="1"/>
            <a:r>
              <a:rPr lang="en-GB" dirty="0"/>
              <a:t>CAFPA HIL developments.</a:t>
            </a:r>
          </a:p>
          <a:p>
            <a:pPr lvl="1"/>
            <a:r>
              <a:rPr lang="en-GB" dirty="0" err="1"/>
              <a:t>Ingeteam</a:t>
            </a:r>
            <a:r>
              <a:rPr lang="en-GB" dirty="0"/>
              <a:t> HIL developments.</a:t>
            </a:r>
          </a:p>
        </p:txBody>
      </p:sp>
    </p:spTree>
    <p:extLst>
      <p:ext uri="{BB962C8B-B14F-4D97-AF65-F5344CB8AC3E}">
        <p14:creationId xmlns:p14="http://schemas.microsoft.com/office/powerpoint/2010/main" val="96556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U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 research centers and universities we focus on </a:t>
            </a:r>
            <a:r>
              <a:rPr lang="es-ES" b="1" dirty="0" err="1">
                <a:latin typeface="Arial Nova Light" panose="020B0304020202020204" pitchFamily="34" charset="0"/>
              </a:rPr>
              <a:t>technology</a:t>
            </a:r>
            <a:r>
              <a:rPr lang="en-U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development.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729EDCE-C88A-4FEA-B2F7-F098CA509992}"/>
              </a:ext>
            </a:extLst>
          </p:cNvPr>
          <p:cNvGrpSpPr/>
          <p:nvPr/>
        </p:nvGrpSpPr>
        <p:grpSpPr>
          <a:xfrm>
            <a:off x="1424545" y="2021155"/>
            <a:ext cx="2374454" cy="1809000"/>
            <a:chOff x="764931" y="2223375"/>
            <a:chExt cx="2374454" cy="1809000"/>
          </a:xfrm>
        </p:grpSpPr>
        <p:pic>
          <p:nvPicPr>
            <p:cNvPr id="10" name="Gráfico 9" descr="Bombilla y equipo con relleno sólido">
              <a:extLst>
                <a:ext uri="{FF2B5EF4-FFF2-40B4-BE49-F238E27FC236}">
                  <a16:creationId xmlns:a16="http://schemas.microsoft.com/office/drawing/2014/main" id="{618F3F9D-34CD-4E12-BF2B-A2E658E2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7492" y="2629431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Cabeza con engranajes con relleno sólido">
              <a:extLst>
                <a:ext uri="{FF2B5EF4-FFF2-40B4-BE49-F238E27FC236}">
                  <a16:creationId xmlns:a16="http://schemas.microsoft.com/office/drawing/2014/main" id="{D66633F1-CCAC-43AF-9104-704485DC1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7931" y="2629431"/>
              <a:ext cx="914400" cy="914400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0D910D1-30D1-405E-86D1-5D0CFC10F6F0}"/>
                </a:ext>
              </a:extLst>
            </p:cNvPr>
            <p:cNvSpPr/>
            <p:nvPr/>
          </p:nvSpPr>
          <p:spPr>
            <a:xfrm>
              <a:off x="764931" y="2250696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12E3D9C-16CB-4ADA-915C-F9FE132A01C5}"/>
                </a:ext>
              </a:extLst>
            </p:cNvPr>
            <p:cNvSpPr txBox="1"/>
            <p:nvPr/>
          </p:nvSpPr>
          <p:spPr>
            <a:xfrm>
              <a:off x="1279280" y="2223375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>
                  <a:latin typeface="Arial Nova Light" panose="020B0304020202020204" pitchFamily="34" charset="0"/>
                </a:rPr>
                <a:t>University</a:t>
              </a:r>
              <a:endParaRPr lang="es-ES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CFE6479-0D55-475F-B7CC-23C501328911}"/>
                </a:ext>
              </a:extLst>
            </p:cNvPr>
            <p:cNvSpPr txBox="1"/>
            <p:nvPr/>
          </p:nvSpPr>
          <p:spPr>
            <a:xfrm>
              <a:off x="1279280" y="3648854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latin typeface="Arial Nova Light" panose="020B0304020202020204" pitchFamily="34" charset="0"/>
                </a:rPr>
                <a:t>Knowledge</a:t>
              </a:r>
              <a:endParaRPr lang="es-ES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8B2EBA3-009D-46D7-AD4F-C1B9213CD2C3}"/>
              </a:ext>
            </a:extLst>
          </p:cNvPr>
          <p:cNvGrpSpPr/>
          <p:nvPr/>
        </p:nvGrpSpPr>
        <p:grpSpPr>
          <a:xfrm>
            <a:off x="5000891" y="2021155"/>
            <a:ext cx="2374454" cy="1809000"/>
            <a:chOff x="4093349" y="3429000"/>
            <a:chExt cx="2374454" cy="1809000"/>
          </a:xfrm>
        </p:grpSpPr>
        <p:pic>
          <p:nvPicPr>
            <p:cNvPr id="7" name="Gráfico 6" descr="Preguntas con relleno sólido">
              <a:extLst>
                <a:ext uri="{FF2B5EF4-FFF2-40B4-BE49-F238E27FC236}">
                  <a16:creationId xmlns:a16="http://schemas.microsoft.com/office/drawing/2014/main" id="{21D20C22-E27B-4C89-9C15-D1EDCB631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9295" y="3776081"/>
              <a:ext cx="1248508" cy="1248508"/>
            </a:xfrm>
            <a:prstGeom prst="rect">
              <a:avLst/>
            </a:prstGeom>
          </p:spPr>
        </p:pic>
        <p:pic>
          <p:nvPicPr>
            <p:cNvPr id="14" name="Gráfico 13" descr="Fábrica con relleno sólido">
              <a:extLst>
                <a:ext uri="{FF2B5EF4-FFF2-40B4-BE49-F238E27FC236}">
                  <a16:creationId xmlns:a16="http://schemas.microsoft.com/office/drawing/2014/main" id="{F9B93162-3EDD-4D04-9B4D-5522058E5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45067" y="3943135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Trueno con relleno sólido">
              <a:extLst>
                <a:ext uri="{FF2B5EF4-FFF2-40B4-BE49-F238E27FC236}">
                  <a16:creationId xmlns:a16="http://schemas.microsoft.com/office/drawing/2014/main" id="{BD68F203-DAFA-4628-A1EF-687C31F5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94035" y="3789496"/>
              <a:ext cx="625260" cy="625260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74218E7-92DE-44B7-9E6B-849CDAA4CEA8}"/>
                </a:ext>
              </a:extLst>
            </p:cNvPr>
            <p:cNvSpPr/>
            <p:nvPr/>
          </p:nvSpPr>
          <p:spPr>
            <a:xfrm>
              <a:off x="4093349" y="3456321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0F4594C-C612-4C1B-913B-A93181E70781}"/>
                </a:ext>
              </a:extLst>
            </p:cNvPr>
            <p:cNvSpPr txBox="1"/>
            <p:nvPr/>
          </p:nvSpPr>
          <p:spPr>
            <a:xfrm>
              <a:off x="4607698" y="3429000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atin typeface="Arial Nova Light" panose="020B0304020202020204" pitchFamily="34" charset="0"/>
                </a:rPr>
                <a:t>Company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650689F7-06B4-4EA3-9F4D-5D9B1F0C0940}"/>
                </a:ext>
              </a:extLst>
            </p:cNvPr>
            <p:cNvSpPr txBox="1"/>
            <p:nvPr/>
          </p:nvSpPr>
          <p:spPr>
            <a:xfrm>
              <a:off x="4274397" y="4854479"/>
              <a:ext cx="2011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latin typeface="Arial Nova Light" panose="020B0304020202020204" pitchFamily="34" charset="0"/>
                </a:rPr>
                <a:t>Need</a:t>
              </a:r>
              <a:r>
                <a:rPr lang="es-ES" dirty="0">
                  <a:latin typeface="Arial Nova Light" panose="020B0304020202020204" pitchFamily="34" charset="0"/>
                </a:rPr>
                <a:t>/</a:t>
              </a:r>
              <a:r>
                <a:rPr lang="es-ES" dirty="0" err="1">
                  <a:latin typeface="Arial Nova Light" panose="020B0304020202020204" pitchFamily="34" charset="0"/>
                </a:rPr>
                <a:t>challenge</a:t>
              </a:r>
              <a:endParaRPr lang="es-ES" dirty="0">
                <a:latin typeface="Arial Nova Light" panose="020B0304020202020204" pitchFamily="34" charset="0"/>
              </a:endParaRPr>
            </a:p>
          </p:txBody>
        </p:sp>
      </p:grp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749AB3C-5648-483D-AD20-85174AB0DA16}"/>
              </a:ext>
            </a:extLst>
          </p:cNvPr>
          <p:cNvCxnSpPr>
            <a:cxnSpLocks/>
          </p:cNvCxnSpPr>
          <p:nvPr/>
        </p:nvCxnSpPr>
        <p:spPr>
          <a:xfrm flipH="1" flipV="1">
            <a:off x="1424545" y="3974958"/>
            <a:ext cx="5950800" cy="2052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78AA09C-29E4-4178-99DD-11C56833DE90}"/>
              </a:ext>
            </a:extLst>
          </p:cNvPr>
          <p:cNvSpPr txBox="1"/>
          <p:nvPr/>
        </p:nvSpPr>
        <p:spPr>
          <a:xfrm>
            <a:off x="4154952" y="2607769"/>
            <a:ext cx="70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b="1" dirty="0">
                <a:latin typeface="Arial Nova Light" panose="020B0304020202020204" pitchFamily="34" charset="0"/>
              </a:rPr>
              <a:t>+</a:t>
            </a:r>
            <a:endParaRPr lang="es-ES" sz="4400" dirty="0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07C2E98-9C57-4467-B821-C50EBB4A4DD8}"/>
              </a:ext>
            </a:extLst>
          </p:cNvPr>
          <p:cNvCxnSpPr/>
          <p:nvPr/>
        </p:nvCxnSpPr>
        <p:spPr>
          <a:xfrm>
            <a:off x="4399945" y="3995479"/>
            <a:ext cx="0" cy="541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3284117" y="4584676"/>
            <a:ext cx="2374454" cy="17816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FB555-152A-4082-A9B9-C519CD4108AC}"/>
              </a:ext>
            </a:extLst>
          </p:cNvPr>
          <p:cNvSpPr txBox="1"/>
          <p:nvPr/>
        </p:nvSpPr>
        <p:spPr>
          <a:xfrm>
            <a:off x="3495492" y="5141327"/>
            <a:ext cx="195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latin typeface="Arial Nova Light" panose="020B0304020202020204" pitchFamily="34" charset="0"/>
              </a:rPr>
              <a:t>technology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b="1" dirty="0"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latin typeface="Arial Nova Light" panose="020B0304020202020204" pitchFamily="34" charset="0"/>
              </a:rPr>
              <a:t>application</a:t>
            </a:r>
            <a:endParaRPr lang="es-ES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b5fe173db_0_3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236" name="Google Shape;236;g22b5fe173db_0_3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237" name="Google Shape;237;g22b5fe173db_0_3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40</a:t>
            </a:fld>
            <a:endParaRPr/>
          </a:p>
        </p:txBody>
      </p:sp>
      <p:sp>
        <p:nvSpPr>
          <p:cNvPr id="238" name="Google Shape;238;g22b5fe173db_0_3"/>
          <p:cNvSpPr txBox="1">
            <a:spLocks noGrp="1"/>
          </p:cNvSpPr>
          <p:nvPr>
            <p:ph type="title"/>
          </p:nvPr>
        </p:nvSpPr>
        <p:spPr>
          <a:xfrm>
            <a:off x="422032" y="472037"/>
            <a:ext cx="79842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/>
              <a:t>HIL platforms for CHIL demonstrations</a:t>
            </a:r>
            <a:endParaRPr/>
          </a:p>
        </p:txBody>
      </p:sp>
      <p:cxnSp>
        <p:nvCxnSpPr>
          <p:cNvPr id="239" name="Google Shape;239;g22b5fe173db_0_3"/>
          <p:cNvCxnSpPr/>
          <p:nvPr/>
        </p:nvCxnSpPr>
        <p:spPr>
          <a:xfrm>
            <a:off x="3246325" y="4511350"/>
            <a:ext cx="6477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40" name="Google Shape;240;g22b5fe173db_0_3"/>
          <p:cNvSpPr txBox="1">
            <a:spLocks noGrp="1"/>
          </p:cNvSpPr>
          <p:nvPr>
            <p:ph type="body" idx="1"/>
          </p:nvPr>
        </p:nvSpPr>
        <p:spPr>
          <a:xfrm>
            <a:off x="171325" y="1255413"/>
            <a:ext cx="9306300" cy="3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>
                <a:solidFill>
                  <a:schemeClr val="dk1"/>
                </a:solidFill>
              </a:rPr>
              <a:t>Typhoon HIL based electric scooter HIL</a:t>
            </a:r>
            <a:endParaRPr/>
          </a:p>
          <a:p>
            <a:pPr marL="742932" lvl="1" indent="-28574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Objective</a:t>
            </a:r>
            <a:endParaRPr/>
          </a:p>
          <a:p>
            <a:pPr marL="1142970" lvl="2" indent="-22859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/>
              <a:t>Develop a tool for the validation of electric scooter’s control</a:t>
            </a:r>
            <a:endParaRPr/>
          </a:p>
          <a:p>
            <a:pPr marL="742932" lvl="1" indent="-28574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Components</a:t>
            </a:r>
            <a:endParaRPr/>
          </a:p>
          <a:p>
            <a:pPr marL="1142970" lvl="2" indent="-22859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/>
              <a:t>Commercial Controller</a:t>
            </a:r>
            <a:endParaRPr/>
          </a:p>
          <a:p>
            <a:pPr marL="1600160" lvl="3" indent="-228594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</a:pPr>
            <a:r>
              <a:rPr lang="es-ES" sz="1400"/>
              <a:t>TI F28379D Launchpad</a:t>
            </a:r>
            <a:endParaRPr/>
          </a:p>
          <a:p>
            <a:pPr marL="1142970" lvl="2" indent="-11429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142970" lvl="2" indent="-22859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/>
              <a:t>Real-Time Simulator (HIL 402)</a:t>
            </a:r>
            <a:endParaRPr/>
          </a:p>
          <a:p>
            <a:pPr marL="1600160" lvl="3" indent="-228594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</a:pPr>
            <a:r>
              <a:rPr lang="es-ES" sz="1400"/>
              <a:t>System Plants                   Electrical &amp; Mechanical system of an scooter and a converter</a:t>
            </a:r>
            <a:endParaRPr/>
          </a:p>
        </p:txBody>
      </p:sp>
      <p:pic>
        <p:nvPicPr>
          <p:cNvPr id="241" name="Google Shape;241;g22b5fe173d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200" y="4140838"/>
            <a:ext cx="1957050" cy="11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2b5fe173db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0" y="4421627"/>
            <a:ext cx="2070275" cy="160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2b5fe173db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3400" y="4290687"/>
            <a:ext cx="4167773" cy="200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2b5fe173db_0_3"/>
          <p:cNvSpPr/>
          <p:nvPr/>
        </p:nvSpPr>
        <p:spPr>
          <a:xfrm>
            <a:off x="6532998" y="5105506"/>
            <a:ext cx="415200" cy="37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A3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22b5fe173db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8196" y="5341321"/>
            <a:ext cx="1957050" cy="103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2b5fe173db_0_3"/>
          <p:cNvPicPr preferRelativeResize="0"/>
          <p:nvPr/>
        </p:nvPicPr>
        <p:blipFill rotWithShape="1">
          <a:blip r:embed="rId7">
            <a:alphaModFix/>
          </a:blip>
          <a:srcRect t="18809" b="18407"/>
          <a:stretch/>
        </p:blipFill>
        <p:spPr>
          <a:xfrm>
            <a:off x="5227925" y="2388475"/>
            <a:ext cx="1957050" cy="12286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g22b5fe173db_0_3"/>
          <p:cNvCxnSpPr/>
          <p:nvPr/>
        </p:nvCxnSpPr>
        <p:spPr>
          <a:xfrm>
            <a:off x="3130350" y="3972250"/>
            <a:ext cx="6477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48" name="Google Shape;248;g22b5fe173db_0_3"/>
          <p:cNvSpPr/>
          <p:nvPr/>
        </p:nvSpPr>
        <p:spPr>
          <a:xfrm>
            <a:off x="2170704" y="5105505"/>
            <a:ext cx="415200" cy="37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A3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b5fe173db_0_32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254" name="Google Shape;254;g22b5fe173db_0_32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255" name="Google Shape;255;g22b5fe173db_0_32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41</a:t>
            </a:fld>
            <a:endParaRPr/>
          </a:p>
        </p:txBody>
      </p:sp>
      <p:sp>
        <p:nvSpPr>
          <p:cNvPr id="256" name="Google Shape;256;g22b5fe173db_0_32"/>
          <p:cNvSpPr txBox="1">
            <a:spLocks noGrp="1"/>
          </p:cNvSpPr>
          <p:nvPr>
            <p:ph type="title"/>
          </p:nvPr>
        </p:nvSpPr>
        <p:spPr>
          <a:xfrm>
            <a:off x="422032" y="472037"/>
            <a:ext cx="79842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/>
              <a:t>HIL platforms for CHIL demonstrations</a:t>
            </a:r>
            <a:endParaRPr/>
          </a:p>
        </p:txBody>
      </p:sp>
      <p:sp>
        <p:nvSpPr>
          <p:cNvPr id="257" name="Google Shape;257;g22b5fe173db_0_32"/>
          <p:cNvSpPr txBox="1">
            <a:spLocks noGrp="1"/>
          </p:cNvSpPr>
          <p:nvPr>
            <p:ph type="body" idx="1"/>
          </p:nvPr>
        </p:nvSpPr>
        <p:spPr>
          <a:xfrm>
            <a:off x="422025" y="1431374"/>
            <a:ext cx="7984200" cy="4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>
                <a:solidFill>
                  <a:schemeClr val="dk1"/>
                </a:solidFill>
              </a:rPr>
              <a:t>Typhoon HIL based electric scooter HIL</a:t>
            </a:r>
            <a:endParaRPr/>
          </a:p>
          <a:p>
            <a:pPr marL="742932" lvl="1" indent="-28574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Main structure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58" name="Google Shape;258;g22b5fe173db_0_32"/>
          <p:cNvPicPr preferRelativeResize="0"/>
          <p:nvPr/>
        </p:nvPicPr>
        <p:blipFill rotWithShape="1">
          <a:blip r:embed="rId3">
            <a:alphaModFix/>
          </a:blip>
          <a:srcRect t="18809" b="18407"/>
          <a:stretch/>
        </p:blipFill>
        <p:spPr>
          <a:xfrm rot="2854097">
            <a:off x="341942" y="3811229"/>
            <a:ext cx="2618335" cy="16438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2b5fe173db_0_32"/>
          <p:cNvSpPr/>
          <p:nvPr/>
        </p:nvSpPr>
        <p:spPr>
          <a:xfrm>
            <a:off x="727825" y="3369550"/>
            <a:ext cx="1812300" cy="2421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2b5fe173db_0_32"/>
          <p:cNvSpPr txBox="1"/>
          <p:nvPr/>
        </p:nvSpPr>
        <p:spPr>
          <a:xfrm>
            <a:off x="797950" y="2806350"/>
            <a:ext cx="193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Micro-controller</a:t>
            </a:r>
            <a:endParaRPr sz="1200"/>
          </a:p>
        </p:txBody>
      </p:sp>
      <p:sp>
        <p:nvSpPr>
          <p:cNvPr id="261" name="Google Shape;261;g22b5fe173db_0_32"/>
          <p:cNvSpPr/>
          <p:nvPr/>
        </p:nvSpPr>
        <p:spPr>
          <a:xfrm>
            <a:off x="3848025" y="3202300"/>
            <a:ext cx="4970400" cy="2641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" name="Google Shape;262;g22b5fe173db_0_32"/>
          <p:cNvCxnSpPr/>
          <p:nvPr/>
        </p:nvCxnSpPr>
        <p:spPr>
          <a:xfrm>
            <a:off x="2550800" y="3886200"/>
            <a:ext cx="16002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g22b5fe173db_0_32"/>
          <p:cNvCxnSpPr/>
          <p:nvPr/>
        </p:nvCxnSpPr>
        <p:spPr>
          <a:xfrm flipH="1">
            <a:off x="2534500" y="5440675"/>
            <a:ext cx="3938700" cy="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g22b5fe173db_0_32"/>
          <p:cNvSpPr txBox="1"/>
          <p:nvPr/>
        </p:nvSpPr>
        <p:spPr>
          <a:xfrm>
            <a:off x="2729288" y="5041975"/>
            <a:ext cx="129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</a:rPr>
              <a:t>Feedback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65" name="Google Shape;265;g22b5fe173db_0_32"/>
          <p:cNvSpPr txBox="1"/>
          <p:nvPr/>
        </p:nvSpPr>
        <p:spPr>
          <a:xfrm>
            <a:off x="2736250" y="3472575"/>
            <a:ext cx="89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</a:rPr>
              <a:t>PWM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66" name="Google Shape;266;g22b5fe173db_0_32"/>
          <p:cNvSpPr/>
          <p:nvPr/>
        </p:nvSpPr>
        <p:spPr>
          <a:xfrm>
            <a:off x="4151050" y="3627725"/>
            <a:ext cx="1414800" cy="1629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g22b5fe173db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775" y="3723800"/>
            <a:ext cx="1290300" cy="135195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2b5fe173db_0_32"/>
          <p:cNvSpPr/>
          <p:nvPr/>
        </p:nvSpPr>
        <p:spPr>
          <a:xfrm>
            <a:off x="5887950" y="3627725"/>
            <a:ext cx="1180800" cy="1629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2b5fe173db_0_32"/>
          <p:cNvSpPr/>
          <p:nvPr/>
        </p:nvSpPr>
        <p:spPr>
          <a:xfrm>
            <a:off x="7414250" y="3627725"/>
            <a:ext cx="1180800" cy="1629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g22b5fe173db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322" y="3947123"/>
            <a:ext cx="1054075" cy="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2b5fe173db_0_32"/>
          <p:cNvPicPr preferRelativeResize="0"/>
          <p:nvPr/>
        </p:nvPicPr>
        <p:blipFill rotWithShape="1">
          <a:blip r:embed="rId6">
            <a:alphaModFix/>
          </a:blip>
          <a:srcRect l="15135" r="9112"/>
          <a:stretch/>
        </p:blipFill>
        <p:spPr>
          <a:xfrm>
            <a:off x="7457625" y="3903800"/>
            <a:ext cx="1054075" cy="10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2b5fe173db_0_32"/>
          <p:cNvSpPr txBox="1"/>
          <p:nvPr/>
        </p:nvSpPr>
        <p:spPr>
          <a:xfrm>
            <a:off x="6003325" y="2689775"/>
            <a:ext cx="155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</a:rPr>
              <a:t>HIL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73" name="Google Shape;273;g22b5fe173db_0_32"/>
          <p:cNvSpPr txBox="1"/>
          <p:nvPr/>
        </p:nvSpPr>
        <p:spPr>
          <a:xfrm>
            <a:off x="4341150" y="3236550"/>
            <a:ext cx="100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Converter</a:t>
            </a:r>
            <a:endParaRPr sz="700">
              <a:solidFill>
                <a:schemeClr val="dk2"/>
              </a:solidFill>
            </a:endParaRPr>
          </a:p>
        </p:txBody>
      </p:sp>
      <p:cxnSp>
        <p:nvCxnSpPr>
          <p:cNvPr id="274" name="Google Shape;274;g22b5fe173db_0_32"/>
          <p:cNvCxnSpPr/>
          <p:nvPr/>
        </p:nvCxnSpPr>
        <p:spPr>
          <a:xfrm>
            <a:off x="5553750" y="4399775"/>
            <a:ext cx="34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" name="Google Shape;275;g22b5fe173db_0_32"/>
          <p:cNvCxnSpPr/>
          <p:nvPr/>
        </p:nvCxnSpPr>
        <p:spPr>
          <a:xfrm rot="10800000">
            <a:off x="7091738" y="4399775"/>
            <a:ext cx="34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" name="Google Shape;276;g22b5fe173db_0_32"/>
          <p:cNvCxnSpPr>
            <a:stCxn id="268" idx="2"/>
          </p:cNvCxnSpPr>
          <p:nvPr/>
        </p:nvCxnSpPr>
        <p:spPr>
          <a:xfrm flipH="1">
            <a:off x="6478050" y="5257625"/>
            <a:ext cx="300" cy="197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g22b5fe173db_0_32"/>
          <p:cNvSpPr txBox="1"/>
          <p:nvPr/>
        </p:nvSpPr>
        <p:spPr>
          <a:xfrm>
            <a:off x="5896649" y="3242825"/>
            <a:ext cx="144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Motor model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78" name="Google Shape;278;g22b5fe173db_0_32"/>
          <p:cNvSpPr txBox="1"/>
          <p:nvPr/>
        </p:nvSpPr>
        <p:spPr>
          <a:xfrm>
            <a:off x="7390849" y="3242825"/>
            <a:ext cx="144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Scooter model</a:t>
            </a: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284" name="Google Shape;284;p3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285" name="Google Shape;285;p3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42</a:t>
            </a:fld>
            <a:endParaRPr/>
          </a:p>
        </p:txBody>
      </p:sp>
      <p:sp>
        <p:nvSpPr>
          <p:cNvPr id="286" name="Google Shape;286;p3"/>
          <p:cNvSpPr txBox="1">
            <a:spLocks noGrp="1"/>
          </p:cNvSpPr>
          <p:nvPr>
            <p:ph type="title"/>
          </p:nvPr>
        </p:nvSpPr>
        <p:spPr>
          <a:xfrm>
            <a:off x="422032" y="472037"/>
            <a:ext cx="798421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/>
              <a:t>HIL platforms for CHIL demonstrations</a:t>
            </a:r>
            <a:endParaRPr/>
          </a:p>
        </p:txBody>
      </p:sp>
      <p:sp>
        <p:nvSpPr>
          <p:cNvPr id="287" name="Google Shape;287;p3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500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/>
              <a:t>Speedgoat based electric train HIL.</a:t>
            </a:r>
            <a:endParaRPr/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Objective</a:t>
            </a:r>
            <a:endParaRPr/>
          </a:p>
          <a:p>
            <a:pPr marL="1142971" lvl="2" indent="-22859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/>
              <a:t>Healthy and Faulty synthetic data generation for system health management strategies.</a:t>
            </a:r>
            <a:endParaRPr/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Components</a:t>
            </a:r>
            <a:endParaRPr/>
          </a:p>
          <a:p>
            <a:pPr marL="1142971" lvl="2" indent="-22859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/>
              <a:t>Commercial Controller</a:t>
            </a:r>
            <a:endParaRPr/>
          </a:p>
          <a:p>
            <a:pPr marL="1600160" lvl="3" indent="-228594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</a:pPr>
            <a:r>
              <a:rPr lang="es-ES" sz="1400"/>
              <a:t>VEGA from CAF P&amp;A company</a:t>
            </a:r>
            <a:endParaRPr/>
          </a:p>
          <a:p>
            <a:pPr marL="1142971" lvl="2" indent="-11429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142971" lvl="2" indent="-22859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/>
              <a:t>Real-Time Simulator (SpeedGoat)</a:t>
            </a:r>
            <a:endParaRPr/>
          </a:p>
          <a:p>
            <a:pPr marL="1600160" lvl="3" indent="-228594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</a:pPr>
            <a:r>
              <a:rPr lang="es-ES" sz="1400"/>
              <a:t>System Plant             	Electric Traction System of a Tram </a:t>
            </a:r>
            <a:endParaRPr/>
          </a:p>
        </p:txBody>
      </p:sp>
      <p:pic>
        <p:nvPicPr>
          <p:cNvPr id="288" name="Google Shape;28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3475" y="2505569"/>
            <a:ext cx="2058997" cy="12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" descr="Performance Real-Time Target Machine - Dedicated Systems"/>
          <p:cNvPicPr preferRelativeResize="0"/>
          <p:nvPr/>
        </p:nvPicPr>
        <p:blipFill rotWithShape="1">
          <a:blip r:embed="rId4">
            <a:alphaModFix/>
          </a:blip>
          <a:srcRect t="21467" b="25981"/>
          <a:stretch/>
        </p:blipFill>
        <p:spPr>
          <a:xfrm>
            <a:off x="6927284" y="4906083"/>
            <a:ext cx="1908309" cy="100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" descr="CAF wins tender to supply additional trams for Birmingham - Mafex Magaz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541" y="4611487"/>
            <a:ext cx="1915548" cy="1352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98489" y="4809606"/>
            <a:ext cx="2996523" cy="135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" descr="Speedgoat Logo Us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3542" y="4526005"/>
            <a:ext cx="1180893" cy="6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" descr="CAF POWER &amp; AUTOMATION – Mafex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27125" y="2862648"/>
            <a:ext cx="959745" cy="66189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"/>
          <p:cNvSpPr/>
          <p:nvPr/>
        </p:nvSpPr>
        <p:spPr>
          <a:xfrm>
            <a:off x="2488079" y="5209330"/>
            <a:ext cx="415200" cy="37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A3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"/>
          <p:cNvSpPr/>
          <p:nvPr/>
        </p:nvSpPr>
        <p:spPr>
          <a:xfrm>
            <a:off x="6171273" y="5175068"/>
            <a:ext cx="415200" cy="37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A3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296;p3"/>
          <p:cNvCxnSpPr/>
          <p:nvPr/>
        </p:nvCxnSpPr>
        <p:spPr>
          <a:xfrm>
            <a:off x="3362325" y="4228085"/>
            <a:ext cx="6477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302" name="Google Shape;302;p4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303" name="Google Shape;303;p4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43</a:t>
            </a:fld>
            <a:endParaRPr/>
          </a:p>
        </p:txBody>
      </p:sp>
      <p:sp>
        <p:nvSpPr>
          <p:cNvPr id="304" name="Google Shape;304;p4"/>
          <p:cNvSpPr txBox="1">
            <a:spLocks noGrp="1"/>
          </p:cNvSpPr>
          <p:nvPr>
            <p:ph type="title"/>
          </p:nvPr>
        </p:nvSpPr>
        <p:spPr>
          <a:xfrm>
            <a:off x="422032" y="472037"/>
            <a:ext cx="798421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/>
              <a:t>HIL platforms for CHIL demonstrations</a:t>
            </a:r>
            <a:endParaRPr/>
          </a:p>
        </p:txBody>
      </p:sp>
      <p:sp>
        <p:nvSpPr>
          <p:cNvPr id="305" name="Google Shape;305;p4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500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/>
              <a:t>Speedgoat based electric train HIL.</a:t>
            </a:r>
            <a:endParaRPr/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Main structure</a:t>
            </a:r>
            <a:endParaRPr sz="14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510FD9-161B-93FA-F9B1-B43B7195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361581"/>
            <a:ext cx="8610600" cy="26755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312" name="Google Shape;312;p5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313" name="Google Shape;313;p5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44</a:t>
            </a:fld>
            <a:endParaRPr/>
          </a:p>
        </p:txBody>
      </p:sp>
      <p:sp>
        <p:nvSpPr>
          <p:cNvPr id="314" name="Google Shape;314;p5"/>
          <p:cNvSpPr txBox="1">
            <a:spLocks noGrp="1"/>
          </p:cNvSpPr>
          <p:nvPr>
            <p:ph type="title"/>
          </p:nvPr>
        </p:nvSpPr>
        <p:spPr>
          <a:xfrm>
            <a:off x="422032" y="472037"/>
            <a:ext cx="798421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/>
              <a:t>HIL platforms for CHIL demonstrations</a:t>
            </a:r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500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/>
              <a:t>Labview based elevator HIL.</a:t>
            </a:r>
            <a:endParaRPr/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Objective</a:t>
            </a:r>
            <a:endParaRPr/>
          </a:p>
          <a:p>
            <a:pPr marL="1142971" lvl="2" indent="-22859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/>
              <a:t>Develop a tool for the validation of vertical drives (lifts).</a:t>
            </a:r>
            <a:endParaRPr/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Components</a:t>
            </a:r>
            <a:endParaRPr/>
          </a:p>
          <a:p>
            <a:pPr marL="1142971" lvl="2" indent="-22859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/>
              <a:t>Commercial Controller</a:t>
            </a:r>
            <a:endParaRPr/>
          </a:p>
          <a:p>
            <a:pPr marL="1600160" lvl="3" indent="-228594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</a:pPr>
            <a:r>
              <a:rPr lang="es-ES" sz="1400"/>
              <a:t>Unidrive M701 (Control Techniques)</a:t>
            </a:r>
            <a:endParaRPr/>
          </a:p>
          <a:p>
            <a:pPr marL="1142971" lvl="2" indent="-11429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142971" lvl="2" indent="-22859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es-ES" sz="1600"/>
              <a:t>Real-Time Simulator (CompactRio)</a:t>
            </a:r>
            <a:endParaRPr/>
          </a:p>
          <a:p>
            <a:pPr marL="1600160" lvl="3" indent="-228594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</a:pPr>
            <a:r>
              <a:rPr lang="es-ES" sz="1400"/>
              <a:t>System Plants             	 Electrical &amp; Mechanical system of an elevator </a:t>
            </a:r>
            <a:endParaRPr/>
          </a:p>
        </p:txBody>
      </p:sp>
      <p:sp>
        <p:nvSpPr>
          <p:cNvPr id="316" name="Google Shape;316;p5"/>
          <p:cNvSpPr/>
          <p:nvPr/>
        </p:nvSpPr>
        <p:spPr>
          <a:xfrm>
            <a:off x="1551117" y="5221485"/>
            <a:ext cx="415141" cy="3733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A3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5"/>
          <p:cNvSpPr/>
          <p:nvPr/>
        </p:nvSpPr>
        <p:spPr>
          <a:xfrm>
            <a:off x="6236841" y="5221485"/>
            <a:ext cx="415141" cy="3733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A3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8" name="Google Shape;318;p5"/>
          <p:cNvCxnSpPr/>
          <p:nvPr/>
        </p:nvCxnSpPr>
        <p:spPr>
          <a:xfrm>
            <a:off x="3458442" y="4033405"/>
            <a:ext cx="6477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319" name="Google Shape;319;p5"/>
          <p:cNvPicPr preferRelativeResize="0"/>
          <p:nvPr/>
        </p:nvPicPr>
        <p:blipFill rotWithShape="1">
          <a:blip r:embed="rId3">
            <a:alphaModFix/>
          </a:blip>
          <a:srcRect r="13196"/>
          <a:stretch/>
        </p:blipFill>
        <p:spPr>
          <a:xfrm>
            <a:off x="7822339" y="2884056"/>
            <a:ext cx="1167811" cy="54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" descr="786425-01 Ni, Controlador, cRIO-9054, Intel Atom E3805 | Farnell 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5150" y="4689008"/>
            <a:ext cx="226500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"/>
          <p:cNvPicPr preferRelativeResize="0"/>
          <p:nvPr/>
        </p:nvPicPr>
        <p:blipFill rotWithShape="1">
          <a:blip r:embed="rId5">
            <a:alphaModFix/>
          </a:blip>
          <a:srcRect t="1511"/>
          <a:stretch/>
        </p:blipFill>
        <p:spPr>
          <a:xfrm>
            <a:off x="518930" y="4526228"/>
            <a:ext cx="796369" cy="176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" descr="Emerson Unidrive M701 Manuales | ManualsLi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3670" y="2419638"/>
            <a:ext cx="143827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"/>
          <p:cNvSpPr txBox="1"/>
          <p:nvPr/>
        </p:nvSpPr>
        <p:spPr>
          <a:xfrm>
            <a:off x="2026868" y="5054203"/>
            <a:ext cx="1704109" cy="707886"/>
          </a:xfrm>
          <a:prstGeom prst="rect">
            <a:avLst/>
          </a:prstGeom>
          <a:noFill/>
          <a:ln w="28575" cap="sq" cmpd="sng">
            <a:solidFill>
              <a:srgbClr val="05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ANALYTIC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EQUATIONS</a:t>
            </a:r>
            <a:endParaRPr/>
          </a:p>
        </p:txBody>
      </p:sp>
      <p:sp>
        <p:nvSpPr>
          <p:cNvPr id="324" name="Google Shape;324;p5"/>
          <p:cNvSpPr/>
          <p:nvPr/>
        </p:nvSpPr>
        <p:spPr>
          <a:xfrm>
            <a:off x="3866979" y="5221485"/>
            <a:ext cx="415141" cy="3733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A3A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5" descr="LabVIEW Logo PNG Vector (SVG) Free Downloa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42546" y="4874071"/>
            <a:ext cx="1569027" cy="116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331" name="Google Shape;331;p6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45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22032" y="472037"/>
            <a:ext cx="798421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/>
              <a:t>HIL platforms for CHIL demonstrations</a:t>
            </a:r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481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/>
              <a:t>Labview based elevator HIL.</a:t>
            </a:r>
            <a:endParaRPr/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"/>
              <a:t>Main structure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35" name="Google Shape;3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032" y="2379519"/>
            <a:ext cx="8489802" cy="2814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481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dirty="0"/>
              <a:t>Semiconductor Tj </a:t>
            </a:r>
            <a:r>
              <a:rPr lang="es-ES" dirty="0" err="1"/>
              <a:t>estimation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.</a:t>
            </a:r>
            <a:endParaRPr dirty="0"/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_tradnl" dirty="0" err="1"/>
              <a:t>Objective</a:t>
            </a:r>
            <a:r>
              <a:rPr lang="es-ES_tradnl" dirty="0"/>
              <a:t>.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/>
              <a:t>Development</a:t>
            </a:r>
            <a:r>
              <a:rPr lang="es-ES_tradnl" sz="1600" dirty="0"/>
              <a:t> </a:t>
            </a:r>
            <a:r>
              <a:rPr lang="es-ES_tradnl" sz="1600" dirty="0" err="1"/>
              <a:t>of</a:t>
            </a:r>
            <a:r>
              <a:rPr lang="es-ES_tradnl" sz="1600" dirty="0"/>
              <a:t> a </a:t>
            </a:r>
            <a:r>
              <a:rPr lang="es-ES_tradnl" sz="1600" dirty="0" err="1"/>
              <a:t>Tj</a:t>
            </a:r>
            <a:r>
              <a:rPr lang="es-ES_tradnl" sz="1600" dirty="0"/>
              <a:t> </a:t>
            </a:r>
            <a:r>
              <a:rPr lang="es-ES_tradnl" sz="1600" dirty="0" err="1"/>
              <a:t>estimation</a:t>
            </a:r>
            <a:r>
              <a:rPr lang="es-ES_tradnl" sz="1600" dirty="0"/>
              <a:t> </a:t>
            </a:r>
            <a:r>
              <a:rPr lang="es-ES_tradnl" sz="1600" dirty="0" err="1"/>
              <a:t>algorithm</a:t>
            </a:r>
            <a:r>
              <a:rPr lang="es-ES_tradnl" sz="1600" dirty="0"/>
              <a:t> in a Digital </a:t>
            </a:r>
            <a:r>
              <a:rPr lang="es-ES_tradnl" sz="1600" dirty="0" err="1"/>
              <a:t>Signal</a:t>
            </a:r>
            <a:r>
              <a:rPr lang="es-ES_tradnl" sz="1600" dirty="0"/>
              <a:t> </a:t>
            </a:r>
            <a:r>
              <a:rPr lang="es-ES_tradnl" sz="1600" dirty="0" err="1"/>
              <a:t>processor</a:t>
            </a:r>
            <a:r>
              <a:rPr lang="es-ES_tradnl" sz="1600" dirty="0"/>
              <a:t> DSP </a:t>
            </a:r>
            <a:r>
              <a:rPr lang="es-ES_tradnl" sz="1600" dirty="0" err="1"/>
              <a:t>of</a:t>
            </a:r>
            <a:r>
              <a:rPr lang="es-ES_tradnl" sz="1600" dirty="0"/>
              <a:t> Texas Instruments.</a:t>
            </a:r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 err="1"/>
              <a:t>Comparison</a:t>
            </a:r>
            <a:endParaRPr lang="es-ES_tradnl" sz="1800" dirty="0"/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/>
              <a:t>Use </a:t>
            </a:r>
            <a:r>
              <a:rPr lang="es-ES_tradnl" sz="1600" dirty="0" err="1"/>
              <a:t>model</a:t>
            </a:r>
            <a:r>
              <a:rPr lang="es-ES_tradnl" sz="1600" dirty="0"/>
              <a:t> </a:t>
            </a:r>
            <a:r>
              <a:rPr lang="es-ES_tradnl" sz="1600" dirty="0" err="1"/>
              <a:t>based</a:t>
            </a:r>
            <a:r>
              <a:rPr lang="es-ES_tradnl" sz="1600" dirty="0"/>
              <a:t> </a:t>
            </a:r>
            <a:r>
              <a:rPr lang="es-ES_tradnl" sz="1600" dirty="0" err="1"/>
              <a:t>design</a:t>
            </a:r>
            <a:r>
              <a:rPr lang="es-ES_tradnl" sz="1600" dirty="0"/>
              <a:t> </a:t>
            </a:r>
            <a:r>
              <a:rPr lang="es-ES_tradnl" sz="1600" dirty="0" err="1"/>
              <a:t>process</a:t>
            </a:r>
            <a:r>
              <a:rPr lang="es-ES_tradnl" sz="1600" dirty="0"/>
              <a:t> MIL-SIL-PIL.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/>
              <a:t>Compare </a:t>
            </a:r>
            <a:r>
              <a:rPr lang="es-ES_tradnl" sz="1600" dirty="0" err="1"/>
              <a:t>results</a:t>
            </a:r>
            <a:r>
              <a:rPr lang="es-ES_tradnl" sz="1600" dirty="0"/>
              <a:t> </a:t>
            </a:r>
            <a:r>
              <a:rPr lang="es-ES_tradnl" sz="1600" dirty="0" err="1"/>
              <a:t>against</a:t>
            </a:r>
            <a:r>
              <a:rPr lang="es-ES_tradnl" sz="1600" dirty="0"/>
              <a:t> a </a:t>
            </a:r>
            <a:r>
              <a:rPr lang="es-ES_tradnl" sz="1600" dirty="0" err="1"/>
              <a:t>previous</a:t>
            </a:r>
            <a:r>
              <a:rPr lang="es-ES_tradnl" sz="1600" dirty="0"/>
              <a:t> </a:t>
            </a:r>
            <a:r>
              <a:rPr lang="es-ES_tradnl" sz="1600" dirty="0" err="1"/>
              <a:t>developed</a:t>
            </a:r>
            <a:r>
              <a:rPr lang="es-ES_tradnl" sz="1600" dirty="0"/>
              <a:t> </a:t>
            </a:r>
            <a:r>
              <a:rPr lang="es-ES_tradnl" sz="1600" dirty="0" err="1"/>
              <a:t>algorithm</a:t>
            </a:r>
            <a:r>
              <a:rPr lang="es-ES_tradnl" sz="1600" dirty="0"/>
              <a:t> in </a:t>
            </a:r>
            <a:r>
              <a:rPr lang="es-ES_tradnl" sz="1600" dirty="0" err="1"/>
              <a:t>an</a:t>
            </a:r>
            <a:r>
              <a:rPr lang="es-ES_tradnl" sz="1600" dirty="0"/>
              <a:t> ARM </a:t>
            </a:r>
            <a:r>
              <a:rPr lang="es-ES_tradnl" sz="1600" dirty="0" err="1"/>
              <a:t>based</a:t>
            </a:r>
            <a:r>
              <a:rPr lang="es-ES_tradnl" sz="1600" dirty="0"/>
              <a:t> </a:t>
            </a:r>
            <a:r>
              <a:rPr lang="es-ES_tradnl" sz="1600" dirty="0" err="1"/>
              <a:t>Cortex</a:t>
            </a:r>
            <a:r>
              <a:rPr lang="es-ES_tradnl" sz="1600" dirty="0"/>
              <a:t>.</a:t>
            </a:r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/>
              <a:t>MU </a:t>
            </a:r>
            <a:r>
              <a:rPr lang="es-ES_tradnl" sz="1800" dirty="0" err="1"/>
              <a:t>workflow</a:t>
            </a:r>
            <a:endParaRPr lang="es-ES_tradnl" sz="1800" dirty="0"/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/>
              <a:t>Use Matlab </a:t>
            </a:r>
            <a:r>
              <a:rPr lang="es-ES_tradnl" sz="1600" dirty="0" err="1"/>
              <a:t>based</a:t>
            </a:r>
            <a:r>
              <a:rPr lang="es-ES_tradnl" sz="1600" dirty="0"/>
              <a:t> </a:t>
            </a:r>
            <a:r>
              <a:rPr lang="es-ES_tradnl" sz="1600" dirty="0" err="1"/>
              <a:t>workflow</a:t>
            </a:r>
            <a:endParaRPr lang="es-ES_tradnl" sz="1600" dirty="0"/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330" name="Google Shape;330;p6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331" name="Google Shape;331;p6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46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22032" y="337162"/>
            <a:ext cx="798421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 dirty="0"/>
              <a:t>MIL-SIL-PIL </a:t>
            </a:r>
            <a:r>
              <a:rPr lang="es-ES" dirty="0" err="1"/>
              <a:t>validation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estimation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9358E6-66D8-A4FE-ECBE-B05C739A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998" y="3766149"/>
            <a:ext cx="627363" cy="563833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0C76FD6-14D0-88F2-7CBF-B30262BB5A13}"/>
              </a:ext>
            </a:extLst>
          </p:cNvPr>
          <p:cNvSpPr/>
          <p:nvPr/>
        </p:nvSpPr>
        <p:spPr>
          <a:xfrm>
            <a:off x="6098588" y="4511566"/>
            <a:ext cx="1058033" cy="457148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MIL</a:t>
            </a:r>
            <a:endParaRPr lang="en-U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359740F-9228-3B53-D9AE-BE7E1FB29155}"/>
              </a:ext>
            </a:extLst>
          </p:cNvPr>
          <p:cNvSpPr/>
          <p:nvPr/>
        </p:nvSpPr>
        <p:spPr>
          <a:xfrm>
            <a:off x="6108316" y="5928682"/>
            <a:ext cx="1058033" cy="474029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PIL</a:t>
            </a:r>
            <a:endParaRPr lang="en-US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FA7C838-2A5F-C3A2-3646-2F2C3D07951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156621" y="4740140"/>
            <a:ext cx="468749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9AFCCCD-6B7D-6254-D433-18E2CB235D76}"/>
              </a:ext>
            </a:extLst>
          </p:cNvPr>
          <p:cNvCxnSpPr>
            <a:cxnSpLocks/>
          </p:cNvCxnSpPr>
          <p:nvPr/>
        </p:nvCxnSpPr>
        <p:spPr>
          <a:xfrm>
            <a:off x="7166349" y="5491660"/>
            <a:ext cx="468749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4B42C26-1499-7E03-7AE8-98215526C8A7}"/>
              </a:ext>
            </a:extLst>
          </p:cNvPr>
          <p:cNvCxnSpPr>
            <a:cxnSpLocks/>
          </p:cNvCxnSpPr>
          <p:nvPr/>
        </p:nvCxnSpPr>
        <p:spPr>
          <a:xfrm>
            <a:off x="7156621" y="6183367"/>
            <a:ext cx="468749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F7D1380-5A3A-9122-90D8-70EB3C3562E4}"/>
              </a:ext>
            </a:extLst>
          </p:cNvPr>
          <p:cNvSpPr/>
          <p:nvPr/>
        </p:nvSpPr>
        <p:spPr>
          <a:xfrm>
            <a:off x="7635098" y="4273281"/>
            <a:ext cx="1165176" cy="2247557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Compare</a:t>
            </a:r>
          </a:p>
          <a:p>
            <a:pPr algn="ctr"/>
            <a:r>
              <a:rPr lang="es-ES" dirty="0" err="1"/>
              <a:t>Verify</a:t>
            </a:r>
            <a:endParaRPr lang="es-ES" dirty="0"/>
          </a:p>
          <a:p>
            <a:pPr algn="ctr"/>
            <a:r>
              <a:rPr lang="es-ES" dirty="0" err="1"/>
              <a:t>validate</a:t>
            </a:r>
            <a:endParaRPr lang="en-US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60757BC-5A76-9F89-C4FB-8577E8F989B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637332" y="5008559"/>
            <a:ext cx="1" cy="22554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533F8D0-46AB-A98B-2750-BD7C083C6A44}"/>
              </a:ext>
            </a:extLst>
          </p:cNvPr>
          <p:cNvCxnSpPr>
            <a:cxnSpLocks/>
          </p:cNvCxnSpPr>
          <p:nvPr/>
        </p:nvCxnSpPr>
        <p:spPr>
          <a:xfrm flipH="1">
            <a:off x="6637332" y="5712822"/>
            <a:ext cx="1" cy="21586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MATLAB - Wikipedia, la enciclopedia libre">
            <a:extLst>
              <a:ext uri="{FF2B5EF4-FFF2-40B4-BE49-F238E27FC236}">
                <a16:creationId xmlns:a16="http://schemas.microsoft.com/office/drawing/2014/main" id="{04EA8108-ED6D-DDA6-24E2-C053F8B32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06" y="4570053"/>
            <a:ext cx="472080" cy="42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TLAB - Wikipedia, la enciclopedia libre">
            <a:extLst>
              <a:ext uri="{FF2B5EF4-FFF2-40B4-BE49-F238E27FC236}">
                <a16:creationId xmlns:a16="http://schemas.microsoft.com/office/drawing/2014/main" id="{F95E1ABB-5DFF-8428-7CA7-3EC6A1532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90" y="5090369"/>
            <a:ext cx="472080" cy="42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Building Motor Control Applications with Embedded Coder and NXP Motor  Control Development Toolbox for S32K MCUs Video - MATLAB &amp; Simulink">
            <a:extLst>
              <a:ext uri="{FF2B5EF4-FFF2-40B4-BE49-F238E27FC236}">
                <a16:creationId xmlns:a16="http://schemas.microsoft.com/office/drawing/2014/main" id="{F2EB3A2E-6115-9548-FE6B-4ADB9734A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505" y="5723633"/>
            <a:ext cx="745107" cy="41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434EC0E1-3663-2C78-356B-6A38937E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34" y="6145836"/>
            <a:ext cx="1029364" cy="37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Predictive models - Free computer icons">
            <a:extLst>
              <a:ext uri="{FF2B5EF4-FFF2-40B4-BE49-F238E27FC236}">
                <a16:creationId xmlns:a16="http://schemas.microsoft.com/office/drawing/2014/main" id="{1B9A5F4F-AB3E-32BD-9C44-3A2D6573D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84" y="5082204"/>
            <a:ext cx="437382" cy="43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Predictive models - Free computer icons">
            <a:extLst>
              <a:ext uri="{FF2B5EF4-FFF2-40B4-BE49-F238E27FC236}">
                <a16:creationId xmlns:a16="http://schemas.microsoft.com/office/drawing/2014/main" id="{F9800839-C710-7EE5-5FA0-D4E7B6B4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576" y="5712822"/>
            <a:ext cx="437382" cy="43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3CE6310-D2C8-E630-2D18-D444EDB533B5}"/>
              </a:ext>
            </a:extLst>
          </p:cNvPr>
          <p:cNvSpPr/>
          <p:nvPr/>
        </p:nvSpPr>
        <p:spPr>
          <a:xfrm>
            <a:off x="6108316" y="5234102"/>
            <a:ext cx="1058033" cy="437380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SIL</a:t>
            </a:r>
            <a:endParaRPr lang="en-U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8593899-D82A-AAB9-67C0-52A7BB1B98DA}"/>
              </a:ext>
            </a:extLst>
          </p:cNvPr>
          <p:cNvSpPr/>
          <p:nvPr/>
        </p:nvSpPr>
        <p:spPr>
          <a:xfrm>
            <a:off x="1459148" y="4534707"/>
            <a:ext cx="4542024" cy="45714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Matlab- </a:t>
            </a:r>
            <a:r>
              <a:rPr lang="es-ES" sz="1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Simulink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53D3CE8D-5B3B-129F-67F9-F5AA0F9224C8}"/>
              </a:ext>
            </a:extLst>
          </p:cNvPr>
          <p:cNvSpPr/>
          <p:nvPr/>
        </p:nvSpPr>
        <p:spPr>
          <a:xfrm>
            <a:off x="1459147" y="5057495"/>
            <a:ext cx="4542025" cy="45714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Matlab- </a:t>
            </a:r>
            <a:r>
              <a:rPr lang="es-ES" sz="1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Simulink</a:t>
            </a:r>
            <a:r>
              <a:rPr lang="es-E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ES" sz="1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es-E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coder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D9084A3B-8F18-C450-400A-2E535F5EE382}"/>
              </a:ext>
            </a:extLst>
          </p:cNvPr>
          <p:cNvSpPr/>
          <p:nvPr/>
        </p:nvSpPr>
        <p:spPr>
          <a:xfrm>
            <a:off x="1483439" y="5655624"/>
            <a:ext cx="4542025" cy="86959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Matlab- </a:t>
            </a:r>
            <a:r>
              <a:rPr lang="es-ES" sz="1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Simulink</a:t>
            </a:r>
            <a:r>
              <a:rPr lang="es-E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ES" sz="1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es-E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coder</a:t>
            </a:r>
            <a:endParaRPr lang="es-E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 TI </a:t>
            </a:r>
            <a:r>
              <a:rPr lang="es-ES" sz="1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es-E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4863C91-E765-567C-CFD5-4C9653BBE783}"/>
              </a:ext>
            </a:extLst>
          </p:cNvPr>
          <p:cNvSpPr/>
          <p:nvPr/>
        </p:nvSpPr>
        <p:spPr>
          <a:xfrm>
            <a:off x="581050" y="5073606"/>
            <a:ext cx="878097" cy="14516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SIL-PIL</a:t>
            </a:r>
          </a:p>
          <a:p>
            <a:r>
              <a:rPr lang="es-E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67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481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dirty="0" err="1"/>
              <a:t>Workflow</a:t>
            </a:r>
            <a:endParaRPr dirty="0"/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_tradnl" dirty="0"/>
              <a:t>12 </a:t>
            </a:r>
            <a:r>
              <a:rPr lang="es-ES_tradnl" dirty="0" err="1"/>
              <a:t>semiconductors</a:t>
            </a:r>
            <a:r>
              <a:rPr lang="es-ES_tradnl" dirty="0"/>
              <a:t> </a:t>
            </a:r>
            <a:r>
              <a:rPr lang="es-ES_tradnl" dirty="0" err="1"/>
              <a:t>Tj</a:t>
            </a:r>
            <a:r>
              <a:rPr lang="es-ES_tradnl" dirty="0"/>
              <a:t> </a:t>
            </a:r>
            <a:r>
              <a:rPr lang="es-ES_tradnl" dirty="0" err="1"/>
              <a:t>estimation</a:t>
            </a:r>
            <a:r>
              <a:rPr lang="es-ES_tradnl" dirty="0"/>
              <a:t>. (6 switches + 6 </a:t>
            </a:r>
            <a:r>
              <a:rPr lang="es-ES_tradnl" dirty="0" err="1"/>
              <a:t>diodes</a:t>
            </a:r>
            <a:r>
              <a:rPr lang="es-ES_tradnl" dirty="0"/>
              <a:t>)</a:t>
            </a:r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/>
              <a:t>MIL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/>
              <a:t>Compare </a:t>
            </a:r>
            <a:r>
              <a:rPr lang="es-ES_tradnl" sz="1600" dirty="0" err="1"/>
              <a:t>continuous</a:t>
            </a:r>
            <a:r>
              <a:rPr lang="es-ES_tradnl" sz="1600" dirty="0"/>
              <a:t> </a:t>
            </a:r>
            <a:r>
              <a:rPr lang="es-ES_tradnl" sz="1600" dirty="0" err="1"/>
              <a:t>model</a:t>
            </a:r>
            <a:r>
              <a:rPr lang="es-ES_tradnl" sz="1600" dirty="0"/>
              <a:t> vs </a:t>
            </a:r>
            <a:r>
              <a:rPr lang="es-ES_tradnl" sz="1600" dirty="0" err="1"/>
              <a:t>discretized</a:t>
            </a:r>
            <a:r>
              <a:rPr lang="es-ES_tradnl" sz="1600" dirty="0"/>
              <a:t> </a:t>
            </a:r>
            <a:r>
              <a:rPr lang="es-ES_tradnl" sz="1600" dirty="0" err="1"/>
              <a:t>model</a:t>
            </a:r>
            <a:r>
              <a:rPr lang="es-ES_tradnl" sz="1600" dirty="0"/>
              <a:t> </a:t>
            </a:r>
            <a:endParaRPr lang="es-ES_tradnl" sz="1400" dirty="0"/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/>
              <a:t>SIL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/>
              <a:t>Generate</a:t>
            </a:r>
            <a:r>
              <a:rPr lang="es-ES_tradnl" sz="1600" dirty="0"/>
              <a:t> </a:t>
            </a:r>
            <a:r>
              <a:rPr lang="es-ES_tradnl" sz="1600" dirty="0" err="1"/>
              <a:t>discretized</a:t>
            </a:r>
            <a:r>
              <a:rPr lang="es-ES_tradnl" sz="1600" dirty="0"/>
              <a:t> </a:t>
            </a:r>
            <a:r>
              <a:rPr lang="es-ES_tradnl" sz="1600" dirty="0" err="1"/>
              <a:t>model</a:t>
            </a:r>
            <a:r>
              <a:rPr lang="es-ES_tradnl" sz="1600" dirty="0"/>
              <a:t> in DSP </a:t>
            </a:r>
            <a:r>
              <a:rPr lang="es-ES_tradnl" sz="1600" dirty="0" err="1"/>
              <a:t>code</a:t>
            </a:r>
            <a:r>
              <a:rPr lang="es-ES_tradnl" sz="1600" dirty="0"/>
              <a:t> and run in PC.</a:t>
            </a:r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/>
              <a:t>PIL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/>
              <a:t>Run DSP </a:t>
            </a:r>
            <a:r>
              <a:rPr lang="es-ES_tradnl" sz="1600" dirty="0" err="1"/>
              <a:t>code</a:t>
            </a:r>
            <a:r>
              <a:rPr lang="es-ES_tradnl" sz="1600" dirty="0"/>
              <a:t> in DSP and </a:t>
            </a:r>
            <a:r>
              <a:rPr lang="es-ES_tradnl" sz="1600" dirty="0" err="1"/>
              <a:t>stimulate</a:t>
            </a:r>
            <a:r>
              <a:rPr lang="es-ES_tradnl" sz="1600" dirty="0"/>
              <a:t> </a:t>
            </a:r>
            <a:r>
              <a:rPr lang="es-ES_tradnl" sz="1600" dirty="0" err="1"/>
              <a:t>with</a:t>
            </a:r>
            <a:r>
              <a:rPr lang="es-ES_tradnl" sz="1600" dirty="0"/>
              <a:t> PC </a:t>
            </a:r>
            <a:r>
              <a:rPr lang="es-ES_tradnl" sz="1600" dirty="0" err="1"/>
              <a:t>based</a:t>
            </a:r>
            <a:r>
              <a:rPr lang="es-ES_tradnl" sz="1600" dirty="0"/>
              <a:t> </a:t>
            </a:r>
            <a:r>
              <a:rPr lang="es-ES_tradnl" sz="1600" dirty="0" err="1"/>
              <a:t>signals</a:t>
            </a:r>
            <a:r>
              <a:rPr lang="es-ES_tradnl" sz="1600" dirty="0"/>
              <a:t>.</a:t>
            </a:r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330" name="Google Shape;330;p6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331" name="Google Shape;331;p6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47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22032" y="337162"/>
            <a:ext cx="798421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 dirty="0"/>
              <a:t>MIL-SIL-PIL </a:t>
            </a:r>
            <a:r>
              <a:rPr lang="es-ES" dirty="0" err="1"/>
              <a:t>validation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estimation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C21254A-5651-70EE-409B-BB2D2E97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7" y="4148833"/>
            <a:ext cx="3738540" cy="129781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9655E21-073A-890F-043C-B04A50196E1C}"/>
              </a:ext>
            </a:extLst>
          </p:cNvPr>
          <p:cNvSpPr txBox="1"/>
          <p:nvPr/>
        </p:nvSpPr>
        <p:spPr>
          <a:xfrm>
            <a:off x="176846" y="5557095"/>
            <a:ext cx="4079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i="1" dirty="0"/>
              <a:t>Discrete MIL vs PIL </a:t>
            </a:r>
            <a:r>
              <a:rPr lang="es-ES" sz="1600" i="1" dirty="0" err="1"/>
              <a:t>results</a:t>
            </a:r>
            <a:r>
              <a:rPr lang="es-ES" sz="1600" i="1" dirty="0"/>
              <a:t> </a:t>
            </a:r>
            <a:r>
              <a:rPr lang="es-ES" sz="1600" i="1" dirty="0" err="1"/>
              <a:t>for</a:t>
            </a:r>
            <a:r>
              <a:rPr lang="es-ES" sz="1600" i="1" dirty="0"/>
              <a:t> a step power </a:t>
            </a:r>
            <a:r>
              <a:rPr lang="es-ES" sz="1600" i="1" dirty="0" err="1"/>
              <a:t>loss</a:t>
            </a:r>
            <a:endParaRPr lang="en-US" sz="1600" i="1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7C43536-3016-B327-23C7-F893FDC24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882" y="4172509"/>
            <a:ext cx="3651422" cy="127414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A82CE4D-3A26-2A00-10E2-5DC91146B0F2}"/>
              </a:ext>
            </a:extLst>
          </p:cNvPr>
          <p:cNvSpPr txBox="1"/>
          <p:nvPr/>
        </p:nvSpPr>
        <p:spPr>
          <a:xfrm>
            <a:off x="4632362" y="5540218"/>
            <a:ext cx="399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i="1" dirty="0"/>
              <a:t>Discrete MIL vs PIL </a:t>
            </a:r>
            <a:r>
              <a:rPr lang="es-ES" sz="1600" i="1" dirty="0" err="1"/>
              <a:t>results</a:t>
            </a:r>
            <a:r>
              <a:rPr lang="es-ES" sz="1600" i="1" dirty="0"/>
              <a:t> </a:t>
            </a:r>
            <a:r>
              <a:rPr lang="es-ES" sz="1600" i="1" dirty="0" err="1"/>
              <a:t>for</a:t>
            </a:r>
            <a:r>
              <a:rPr lang="es-ES" sz="1600" i="1" dirty="0"/>
              <a:t>   a sinusoidal power los. </a:t>
            </a:r>
            <a:r>
              <a:rPr lang="es-ES" sz="1600" i="1" dirty="0" err="1"/>
              <a:t>Equivalent</a:t>
            </a:r>
            <a:r>
              <a:rPr lang="es-ES" sz="1600" i="1" dirty="0"/>
              <a:t> to </a:t>
            </a:r>
            <a:r>
              <a:rPr lang="es-ES" sz="1600" i="1" dirty="0" err="1"/>
              <a:t>grid</a:t>
            </a:r>
            <a:r>
              <a:rPr lang="es-ES" sz="1600" i="1" dirty="0"/>
              <a:t> </a:t>
            </a:r>
            <a:r>
              <a:rPr lang="es-ES" sz="1600" i="1" dirty="0" err="1"/>
              <a:t>connected</a:t>
            </a:r>
            <a:r>
              <a:rPr lang="es-ES" sz="1600" i="1" dirty="0"/>
              <a:t> </a:t>
            </a:r>
            <a:r>
              <a:rPr lang="es-ES" sz="1600" i="1" dirty="0" err="1"/>
              <a:t>or</a:t>
            </a:r>
            <a:r>
              <a:rPr lang="es-ES" sz="1600" i="1" dirty="0"/>
              <a:t> machine </a:t>
            </a:r>
            <a:r>
              <a:rPr lang="es-ES" sz="1600" i="1" dirty="0" err="1"/>
              <a:t>connected</a:t>
            </a:r>
            <a:r>
              <a:rPr lang="es-ES" sz="1600" i="1" dirty="0"/>
              <a:t> converter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326703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22031" y="1275347"/>
            <a:ext cx="8299939" cy="481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 dirty="0"/>
              <a:t>SIL-PIL Tools</a:t>
            </a:r>
            <a:endParaRPr dirty="0"/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_tradnl" dirty="0" err="1"/>
              <a:t>Apart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Embeded</a:t>
            </a:r>
            <a:r>
              <a:rPr lang="es-ES_tradnl" dirty="0"/>
              <a:t> </a:t>
            </a:r>
            <a:r>
              <a:rPr lang="es-ES_tradnl" dirty="0" err="1"/>
              <a:t>coder</a:t>
            </a:r>
            <a:r>
              <a:rPr lang="es-ES_tradnl" dirty="0"/>
              <a:t> Matlab has </a:t>
            </a:r>
            <a:r>
              <a:rPr lang="es-ES_tradnl" dirty="0" err="1"/>
              <a:t>several</a:t>
            </a:r>
            <a:r>
              <a:rPr lang="es-ES_tradnl" dirty="0"/>
              <a:t> SIL-PIL tolos</a:t>
            </a:r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s-ES_tradnl" dirty="0"/>
              <a:t>SIL/PIL manager app in </a:t>
            </a:r>
            <a:r>
              <a:rPr lang="es-ES_tradnl" dirty="0" err="1"/>
              <a:t>Simulink</a:t>
            </a:r>
            <a:endParaRPr lang="es-ES_tradnl" dirty="0"/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/>
              <a:t>Numerical</a:t>
            </a:r>
            <a:r>
              <a:rPr lang="es-ES_tradnl" sz="1600" dirty="0"/>
              <a:t> </a:t>
            </a:r>
            <a:r>
              <a:rPr lang="es-ES_tradnl" sz="1600" dirty="0" err="1"/>
              <a:t>equivalence</a:t>
            </a:r>
            <a:r>
              <a:rPr lang="es-ES_tradnl" sz="1600" dirty="0"/>
              <a:t> (Compare MIL/SIL/PIL)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/>
              <a:t>Code</a:t>
            </a:r>
            <a:r>
              <a:rPr lang="es-ES_tradnl" sz="1600" dirty="0"/>
              <a:t> </a:t>
            </a:r>
            <a:r>
              <a:rPr lang="es-ES_tradnl" sz="1600" dirty="0" err="1"/>
              <a:t>view</a:t>
            </a:r>
            <a:r>
              <a:rPr lang="es-ES_tradnl" sz="1600" dirty="0"/>
              <a:t> (</a:t>
            </a:r>
            <a:r>
              <a:rPr lang="es-ES_tradnl" sz="1600" dirty="0" err="1"/>
              <a:t>check</a:t>
            </a:r>
            <a:r>
              <a:rPr lang="es-ES_tradnl" sz="1600" dirty="0"/>
              <a:t> </a:t>
            </a:r>
            <a:r>
              <a:rPr lang="es-ES_tradnl" sz="1600" dirty="0" err="1"/>
              <a:t>generated</a:t>
            </a:r>
            <a:r>
              <a:rPr lang="es-ES_tradnl" sz="1600" dirty="0"/>
              <a:t> </a:t>
            </a:r>
            <a:r>
              <a:rPr lang="es-ES_tradnl" sz="1600" dirty="0" err="1"/>
              <a:t>code</a:t>
            </a:r>
            <a:r>
              <a:rPr lang="es-ES_tradnl" sz="1600" dirty="0"/>
              <a:t>)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/>
              <a:t>Execution</a:t>
            </a:r>
            <a:r>
              <a:rPr lang="es-ES_tradnl" sz="1600" dirty="0"/>
              <a:t> </a:t>
            </a:r>
            <a:r>
              <a:rPr lang="es-ES_tradnl" sz="1600" dirty="0" err="1"/>
              <a:t>profiling</a:t>
            </a:r>
            <a:r>
              <a:rPr lang="es-ES_tradnl" sz="1600" dirty="0"/>
              <a:t> (Time)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/>
              <a:t>Stack</a:t>
            </a:r>
            <a:r>
              <a:rPr lang="es-ES_tradnl" sz="1600" dirty="0"/>
              <a:t> </a:t>
            </a:r>
            <a:r>
              <a:rPr lang="es-ES_tradnl" sz="1600" dirty="0" err="1"/>
              <a:t>profiling</a:t>
            </a:r>
            <a:r>
              <a:rPr lang="es-ES_tradnl" sz="1600" dirty="0"/>
              <a:t> (</a:t>
            </a:r>
            <a:r>
              <a:rPr lang="es-ES_tradnl" sz="1600" dirty="0" err="1"/>
              <a:t>Consumed</a:t>
            </a:r>
            <a:r>
              <a:rPr lang="es-ES_tradnl" sz="1600" dirty="0"/>
              <a:t> </a:t>
            </a:r>
            <a:r>
              <a:rPr lang="es-ES_tradnl" sz="1600" dirty="0" err="1"/>
              <a:t>memory</a:t>
            </a:r>
            <a:r>
              <a:rPr lang="es-ES_tradnl" sz="1600" dirty="0"/>
              <a:t>)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r>
              <a:rPr lang="es-ES_tradnl" sz="1600" dirty="0" err="1"/>
              <a:t>Coverage</a:t>
            </a:r>
            <a:endParaRPr lang="es-ES_tradnl" sz="1600" dirty="0"/>
          </a:p>
          <a:p>
            <a:pPr marL="1200132" lvl="2" indent="-285744">
              <a:spcBef>
                <a:spcPts val="400"/>
              </a:spcBef>
              <a:buSzPts val="2000"/>
            </a:pPr>
            <a:endParaRPr lang="es-ES_tradnl" sz="1600" dirty="0"/>
          </a:p>
          <a:p>
            <a:pPr marL="742932" lvl="1" indent="-285744">
              <a:spcBef>
                <a:spcPts val="400"/>
              </a:spcBef>
              <a:buSzPts val="2000"/>
            </a:pPr>
            <a:r>
              <a:rPr lang="es-ES_tradnl" sz="1800" dirty="0" err="1"/>
              <a:t>Main</a:t>
            </a:r>
            <a:r>
              <a:rPr lang="es-ES_tradnl" sz="1800" dirty="0"/>
              <a:t> Project </a:t>
            </a:r>
            <a:r>
              <a:rPr lang="es-ES_tradnl" sz="1800" dirty="0" err="1"/>
              <a:t>result</a:t>
            </a:r>
            <a:endParaRPr lang="es-ES_tradnl" sz="1800" dirty="0"/>
          </a:p>
          <a:p>
            <a:pPr marL="457188" lvl="1" indent="0">
              <a:spcBef>
                <a:spcPts val="400"/>
              </a:spcBef>
              <a:buSzPts val="2000"/>
              <a:buNone/>
            </a:pPr>
            <a:endParaRPr lang="es-ES_tradnl" sz="1800" dirty="0"/>
          </a:p>
          <a:p>
            <a:pPr marL="0" lvl="1" indent="0" algn="just">
              <a:spcBef>
                <a:spcPts val="400"/>
              </a:spcBef>
              <a:buSzPts val="2000"/>
              <a:buNone/>
            </a:pPr>
            <a:r>
              <a:rPr lang="en-US" sz="1800" b="1" dirty="0"/>
              <a:t>With</a:t>
            </a:r>
            <a:r>
              <a:rPr lang="es-ES_tradnl" sz="1800" b="1" dirty="0"/>
              <a:t> </a:t>
            </a:r>
            <a:r>
              <a:rPr lang="es-ES_tradnl" sz="1800" b="1" dirty="0" err="1"/>
              <a:t>automated</a:t>
            </a:r>
            <a:r>
              <a:rPr lang="es-ES_tradnl" sz="1800" b="1" dirty="0"/>
              <a:t> </a:t>
            </a:r>
            <a:r>
              <a:rPr lang="es-ES_tradnl" sz="1800" b="1" dirty="0" err="1"/>
              <a:t>code</a:t>
            </a:r>
            <a:r>
              <a:rPr lang="es-ES_tradnl" sz="1800" b="1" dirty="0"/>
              <a:t> </a:t>
            </a:r>
            <a:r>
              <a:rPr lang="es-ES_tradnl" sz="1800" b="1" dirty="0" err="1"/>
              <a:t>generation</a:t>
            </a:r>
            <a:r>
              <a:rPr lang="es-ES_tradnl" sz="1800" b="1" dirty="0"/>
              <a:t> </a:t>
            </a:r>
            <a:r>
              <a:rPr lang="es-ES_tradnl" sz="1800" b="1" dirty="0" err="1"/>
              <a:t>tools</a:t>
            </a:r>
            <a:r>
              <a:rPr lang="es-ES_tradnl" sz="1800" b="1" dirty="0"/>
              <a:t> </a:t>
            </a:r>
            <a:r>
              <a:rPr lang="es-ES_tradnl" sz="1800" b="1" dirty="0" err="1"/>
              <a:t>from</a:t>
            </a:r>
            <a:r>
              <a:rPr lang="es-ES_tradnl" sz="1800" b="1" dirty="0"/>
              <a:t> Matlab </a:t>
            </a:r>
            <a:r>
              <a:rPr lang="es-ES_tradnl" sz="1800" dirty="0"/>
              <a:t>and </a:t>
            </a:r>
            <a:r>
              <a:rPr lang="es-ES_tradnl" sz="1800" dirty="0" err="1"/>
              <a:t>changing</a:t>
            </a:r>
            <a:r>
              <a:rPr lang="es-ES_tradnl" sz="1800" dirty="0"/>
              <a:t> </a:t>
            </a:r>
            <a:r>
              <a:rPr lang="es-ES_tradnl" sz="1800" dirty="0" err="1"/>
              <a:t>from</a:t>
            </a:r>
            <a:r>
              <a:rPr lang="es-ES_tradnl" sz="1800" dirty="0"/>
              <a:t> </a:t>
            </a:r>
            <a:r>
              <a:rPr lang="es-ES_tradnl" sz="1800" dirty="0" err="1"/>
              <a:t>an</a:t>
            </a:r>
            <a:r>
              <a:rPr lang="es-ES_tradnl" sz="1800" dirty="0"/>
              <a:t> ARM </a:t>
            </a:r>
            <a:r>
              <a:rPr lang="es-ES_tradnl" sz="1800" dirty="0" err="1"/>
              <a:t>architecture</a:t>
            </a:r>
            <a:r>
              <a:rPr lang="es-ES_tradnl" sz="1800" dirty="0"/>
              <a:t> </a:t>
            </a:r>
            <a:r>
              <a:rPr lang="es-ES_tradnl" sz="1800" dirty="0" err="1"/>
              <a:t>to</a:t>
            </a:r>
            <a:r>
              <a:rPr lang="es-ES_tradnl" sz="1800" dirty="0"/>
              <a:t> a TI DSP </a:t>
            </a:r>
            <a:r>
              <a:rPr lang="es-ES_tradnl" sz="1800" dirty="0" err="1"/>
              <a:t>based</a:t>
            </a:r>
            <a:r>
              <a:rPr lang="es-ES_tradnl" sz="1800" dirty="0"/>
              <a:t> </a:t>
            </a:r>
            <a:r>
              <a:rPr lang="es-ES_tradnl" sz="1800" dirty="0" err="1"/>
              <a:t>system</a:t>
            </a:r>
            <a:r>
              <a:rPr lang="es-ES_tradnl" sz="1800" dirty="0"/>
              <a:t> </a:t>
            </a:r>
            <a:r>
              <a:rPr lang="es-ES_tradnl" sz="1800" dirty="0" err="1"/>
              <a:t>Mondragon</a:t>
            </a:r>
            <a:r>
              <a:rPr lang="es-ES_tradnl" sz="1800" dirty="0"/>
              <a:t> </a:t>
            </a:r>
            <a:r>
              <a:rPr lang="es-ES_tradnl" sz="1800" dirty="0" err="1"/>
              <a:t>University</a:t>
            </a:r>
            <a:r>
              <a:rPr lang="es-ES_tradnl" sz="1800" dirty="0"/>
              <a:t> </a:t>
            </a:r>
            <a:r>
              <a:rPr lang="es-ES_tradnl" sz="1800" dirty="0" err="1"/>
              <a:t>was</a:t>
            </a:r>
            <a:r>
              <a:rPr lang="es-ES_tradnl" sz="1800" dirty="0"/>
              <a:t> </a:t>
            </a:r>
            <a:r>
              <a:rPr lang="es-ES_tradnl" sz="1800" dirty="0" err="1"/>
              <a:t>able</a:t>
            </a:r>
            <a:r>
              <a:rPr lang="es-ES_tradnl" sz="1800" dirty="0"/>
              <a:t> </a:t>
            </a:r>
            <a:r>
              <a:rPr lang="es-ES_tradnl" sz="1800" dirty="0" err="1"/>
              <a:t>to</a:t>
            </a:r>
            <a:r>
              <a:rPr lang="es-ES_tradnl" sz="1800" dirty="0"/>
              <a:t> </a:t>
            </a:r>
            <a:r>
              <a:rPr lang="es-ES_tradnl" sz="1800" dirty="0" err="1"/>
              <a:t>estimate</a:t>
            </a:r>
            <a:r>
              <a:rPr lang="es-ES_tradnl" sz="1800" dirty="0"/>
              <a:t> </a:t>
            </a:r>
            <a:r>
              <a:rPr lang="es-ES_tradnl" sz="1800" b="1" dirty="0"/>
              <a:t>12 Junction </a:t>
            </a:r>
            <a:r>
              <a:rPr lang="es-ES_tradnl" sz="1800" b="1" dirty="0" err="1"/>
              <a:t>temperatures</a:t>
            </a:r>
            <a:r>
              <a:rPr lang="es-ES_tradnl" sz="1800" dirty="0"/>
              <a:t> </a:t>
            </a:r>
            <a:r>
              <a:rPr lang="es-ES_tradnl" sz="1800" dirty="0" err="1"/>
              <a:t>with</a:t>
            </a:r>
            <a:r>
              <a:rPr lang="es-ES_tradnl" sz="1800" dirty="0"/>
              <a:t> 6 termal RC </a:t>
            </a:r>
            <a:r>
              <a:rPr lang="es-ES_tradnl" sz="1800" dirty="0" err="1"/>
              <a:t>brances</a:t>
            </a:r>
            <a:r>
              <a:rPr lang="es-ES_tradnl" sz="1800" dirty="0"/>
              <a:t> </a:t>
            </a:r>
            <a:r>
              <a:rPr lang="es-ES_tradnl" sz="1800" dirty="0" err="1"/>
              <a:t>each</a:t>
            </a:r>
            <a:r>
              <a:rPr lang="es-ES_tradnl" sz="1800" dirty="0"/>
              <a:t>  </a:t>
            </a:r>
            <a:r>
              <a:rPr lang="es-ES_tradnl" sz="1800" b="1" dirty="0"/>
              <a:t>(72 </a:t>
            </a:r>
            <a:r>
              <a:rPr lang="es-ES_tradnl" sz="1800" b="1" dirty="0" err="1"/>
              <a:t>state</a:t>
            </a:r>
            <a:r>
              <a:rPr lang="es-ES_tradnl" sz="1800" b="1" dirty="0"/>
              <a:t> variables) </a:t>
            </a:r>
            <a:r>
              <a:rPr lang="es-ES_tradnl" sz="1800" dirty="0"/>
              <a:t>in </a:t>
            </a:r>
            <a:r>
              <a:rPr lang="es-ES_tradnl" sz="1800" b="1" u="sng" dirty="0">
                <a:solidFill>
                  <a:srgbClr val="00B050"/>
                </a:solidFill>
              </a:rPr>
              <a:t>9.1 </a:t>
            </a:r>
            <a:r>
              <a:rPr lang="el-GR" sz="1800" b="1" u="sng" dirty="0">
                <a:solidFill>
                  <a:srgbClr val="00B050"/>
                </a:solidFill>
              </a:rPr>
              <a:t>μ</a:t>
            </a:r>
            <a:r>
              <a:rPr lang="es-ES_tradnl" sz="1800" b="1" u="sng" dirty="0">
                <a:solidFill>
                  <a:srgbClr val="00B050"/>
                </a:solidFill>
              </a:rPr>
              <a:t>s 3-4 times </a:t>
            </a:r>
            <a:r>
              <a:rPr lang="es-ES_tradnl" sz="1800" b="1" u="sng" dirty="0" err="1">
                <a:solidFill>
                  <a:srgbClr val="00B050"/>
                </a:solidFill>
              </a:rPr>
              <a:t>faster</a:t>
            </a:r>
            <a:r>
              <a:rPr lang="es-ES_tradnl" sz="1800" u="sng" dirty="0">
                <a:solidFill>
                  <a:srgbClr val="00B050"/>
                </a:solidFill>
              </a:rPr>
              <a:t> </a:t>
            </a:r>
            <a:r>
              <a:rPr lang="es-ES_tradnl" sz="1800" u="sng" dirty="0" err="1">
                <a:solidFill>
                  <a:srgbClr val="00B050"/>
                </a:solidFill>
              </a:rPr>
              <a:t>than</a:t>
            </a:r>
            <a:r>
              <a:rPr lang="es-ES_tradnl" sz="1800" u="sng" dirty="0">
                <a:solidFill>
                  <a:srgbClr val="00B050"/>
                </a:solidFill>
              </a:rPr>
              <a:t> </a:t>
            </a:r>
            <a:r>
              <a:rPr lang="es-ES_tradnl" sz="1800" u="sng" dirty="0" err="1">
                <a:solidFill>
                  <a:srgbClr val="00B050"/>
                </a:solidFill>
              </a:rPr>
              <a:t>company</a:t>
            </a:r>
            <a:r>
              <a:rPr lang="es-ES_tradnl" sz="1800" u="sng" dirty="0">
                <a:solidFill>
                  <a:srgbClr val="00B050"/>
                </a:solidFill>
              </a:rPr>
              <a:t> </a:t>
            </a:r>
            <a:r>
              <a:rPr lang="es-ES_tradnl" sz="1800" u="sng" dirty="0" err="1">
                <a:solidFill>
                  <a:srgbClr val="00B050"/>
                </a:solidFill>
              </a:rPr>
              <a:t>code</a:t>
            </a:r>
            <a:r>
              <a:rPr lang="es-ES_tradnl" sz="1800" u="sng" dirty="0">
                <a:solidFill>
                  <a:srgbClr val="00B050"/>
                </a:solidFill>
              </a:rPr>
              <a:t>.</a:t>
            </a:r>
          </a:p>
          <a:p>
            <a:pPr marL="1200132" lvl="2" indent="-285744">
              <a:spcBef>
                <a:spcPts val="400"/>
              </a:spcBef>
              <a:buSzPts val="2000"/>
            </a:pPr>
            <a:endParaRPr lang="es-ES_tradnl" sz="1600" dirty="0"/>
          </a:p>
          <a:p>
            <a:pPr marL="1200132" lvl="2" indent="-285744">
              <a:spcBef>
                <a:spcPts val="400"/>
              </a:spcBef>
              <a:buSzPts val="2000"/>
            </a:pPr>
            <a:endParaRPr lang="es-ES_tradnl" sz="1400" dirty="0"/>
          </a:p>
          <a:p>
            <a:pPr marL="742932" lvl="1" indent="-28574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330" name="Google Shape;330;p6"/>
          <p:cNvSpPr txBox="1">
            <a:spLocks noGrp="1"/>
          </p:cNvSpPr>
          <p:nvPr>
            <p:ph type="dt" idx="10"/>
          </p:nvPr>
        </p:nvSpPr>
        <p:spPr>
          <a:xfrm>
            <a:off x="422031" y="6467092"/>
            <a:ext cx="1180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MSIE 2022-2023</a:t>
            </a:r>
            <a:endParaRPr/>
          </a:p>
        </p:txBody>
      </p:sp>
      <p:sp>
        <p:nvSpPr>
          <p:cNvPr id="331" name="Google Shape;331;p6"/>
          <p:cNvSpPr txBox="1">
            <a:spLocks noGrp="1"/>
          </p:cNvSpPr>
          <p:nvPr>
            <p:ph type="ftr" idx="11"/>
          </p:nvPr>
        </p:nvSpPr>
        <p:spPr>
          <a:xfrm>
            <a:off x="2170694" y="6460529"/>
            <a:ext cx="4777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and validation platforms - Fundamentals of model-based systems engineering</a:t>
            </a: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7610077" y="6460528"/>
            <a:ext cx="11118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48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22032" y="337162"/>
            <a:ext cx="7984213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 Black"/>
              <a:buNone/>
            </a:pPr>
            <a:r>
              <a:rPr lang="es-ES" dirty="0"/>
              <a:t>MIL-SIL-PIL </a:t>
            </a:r>
            <a:r>
              <a:rPr lang="es-ES" dirty="0" err="1"/>
              <a:t>validation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estimation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263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C46E8EC-F9BA-A0D8-5964-F1381E8A2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C36831-C43D-0FBE-A286-C9418187C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0C8082-FB31-0BB4-60C6-CE437176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1C425BF-B8B2-B523-1227-D8BA558D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984213" cy="428157"/>
          </a:xfrm>
        </p:spPr>
        <p:txBody>
          <a:bodyPr/>
          <a:lstStyle/>
          <a:p>
            <a:r>
              <a:rPr lang="en-GB" dirty="0" err="1"/>
              <a:t>Ingeteam</a:t>
            </a:r>
            <a:r>
              <a:rPr lang="en-GB" dirty="0"/>
              <a:t> HIL based projects</a:t>
            </a:r>
            <a:endParaRPr lang="en-U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66B5F65-2A53-649F-ED27-671D0B5601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Ingeteam</a:t>
            </a:r>
            <a:r>
              <a:rPr lang="en-US" dirty="0"/>
              <a:t> is developing HIL based power system models for PV, wind, </a:t>
            </a:r>
            <a:r>
              <a:rPr lang="en-US" dirty="0" err="1"/>
              <a:t>etc</a:t>
            </a:r>
            <a:r>
              <a:rPr lang="en-US" dirty="0"/>
              <a:t> for CHIL application.</a:t>
            </a:r>
          </a:p>
          <a:p>
            <a:r>
              <a:rPr lang="en-US" dirty="0">
                <a:hlinkClick r:id="rId2"/>
              </a:rPr>
              <a:t>HIL for wind generation</a:t>
            </a:r>
            <a:endParaRPr lang="en-US" dirty="0"/>
          </a:p>
          <a:p>
            <a:r>
              <a:rPr lang="en-US" dirty="0">
                <a:hlinkClick r:id="rId3"/>
              </a:rPr>
              <a:t>HIL for PV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3BE001-48EA-E414-BBCB-40BC0385A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0" y="2905113"/>
            <a:ext cx="4149968" cy="353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2CFCF6B-BF38-1A6E-37DC-425FDA4982F1}"/>
              </a:ext>
            </a:extLst>
          </p:cNvPr>
          <p:cNvSpPr txBox="1"/>
          <p:nvPr/>
        </p:nvSpPr>
        <p:spPr>
          <a:xfrm>
            <a:off x="5256007" y="3449782"/>
            <a:ext cx="36485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Ingeteam</a:t>
            </a:r>
            <a:r>
              <a:rPr lang="en-U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CHIL</a:t>
            </a:r>
            <a:endParaRPr lang="en-US" b="1" dirty="0">
              <a:latin typeface="Arial Nova Light" panose="020B0304020202020204" pitchFamily="34" charset="0"/>
            </a:endParaRPr>
          </a:p>
          <a:p>
            <a:pPr algn="ctr"/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algn="ctr"/>
            <a:r>
              <a:rPr lang="en-US" dirty="0">
                <a:latin typeface="Arial Nova Light" panose="020B0304020202020204" pitchFamily="34" charset="0"/>
              </a:rPr>
              <a:t>From control validation, new grid code development and improvement to…</a:t>
            </a:r>
          </a:p>
          <a:p>
            <a:pPr algn="ctr"/>
            <a:endParaRPr lang="en-US" dirty="0">
              <a:latin typeface="Arial Nova Light" panose="020B0304020202020204" pitchFamily="34" charset="0"/>
            </a:endParaRPr>
          </a:p>
          <a:p>
            <a:pPr algn="ctr"/>
            <a:r>
              <a:rPr lang="en-US" b="1" u="sng" dirty="0">
                <a:solidFill>
                  <a:srgbClr val="00B050"/>
                </a:solidFill>
                <a:latin typeface="Arial Nova Light" panose="020B0304020202020204" pitchFamily="34" charset="0"/>
              </a:rPr>
              <a:t>PV Plant </a:t>
            </a:r>
            <a:r>
              <a:rPr lang="en-US" b="1" u="sng" dirty="0" err="1">
                <a:solidFill>
                  <a:srgbClr val="00B050"/>
                </a:solidFill>
                <a:latin typeface="Arial Nova Light" panose="020B0304020202020204" pitchFamily="34" charset="0"/>
              </a:rPr>
              <a:t>aproval</a:t>
            </a:r>
            <a:r>
              <a:rPr lang="en-US" b="1" u="sng" dirty="0">
                <a:solidFill>
                  <a:srgbClr val="00B050"/>
                </a:solidFill>
                <a:latin typeface="Arial Nova Light" panose="020B0304020202020204" pitchFamily="34" charset="0"/>
              </a:rPr>
              <a:t>! Very interesting.</a:t>
            </a:r>
          </a:p>
          <a:p>
            <a:pPr algn="ctr"/>
            <a:endParaRPr lang="en-US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A9C73C2-F2D9-5453-0474-C9EBFDB13A07}"/>
              </a:ext>
            </a:extLst>
          </p:cNvPr>
          <p:cNvSpPr/>
          <p:nvPr/>
        </p:nvSpPr>
        <p:spPr>
          <a:xfrm>
            <a:off x="4644736" y="4239491"/>
            <a:ext cx="611271" cy="509154"/>
          </a:xfrm>
          <a:prstGeom prst="rightArrow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E2DE2E-5083-AFA1-E2F5-0F14D96C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693" y="1007624"/>
            <a:ext cx="1604659" cy="3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But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companies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sell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technology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1626860" y="3456580"/>
            <a:ext cx="2374454" cy="817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technology</a:t>
            </a:r>
            <a:endParaRPr lang="es-ES" b="1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85C43F6-E0D3-4F00-A142-2B83804765C1}"/>
              </a:ext>
            </a:extLst>
          </p:cNvPr>
          <p:cNvSpPr/>
          <p:nvPr/>
        </p:nvSpPr>
        <p:spPr>
          <a:xfrm>
            <a:off x="1213338" y="1705708"/>
            <a:ext cx="6717323" cy="449286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s-ES" sz="3600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endParaRPr lang="es-ES" sz="3600" b="1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431828A-5706-472D-B838-22F0F461625E}"/>
              </a:ext>
            </a:extLst>
          </p:cNvPr>
          <p:cNvSpPr/>
          <p:nvPr/>
        </p:nvSpPr>
        <p:spPr>
          <a:xfrm>
            <a:off x="1522431" y="1986070"/>
            <a:ext cx="1765892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Customer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requirements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BBBE962-B3DD-468D-B7F3-D80CE97A3116}"/>
              </a:ext>
            </a:extLst>
          </p:cNvPr>
          <p:cNvSpPr/>
          <p:nvPr/>
        </p:nvSpPr>
        <p:spPr>
          <a:xfrm>
            <a:off x="4726546" y="260045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&amp;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Verification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E4B8169-DE32-48C6-AD6E-1BBE0D46EF0D}"/>
              </a:ext>
            </a:extLst>
          </p:cNvPr>
          <p:cNvSpPr/>
          <p:nvPr/>
        </p:nvSpPr>
        <p:spPr>
          <a:xfrm>
            <a:off x="1749669" y="492709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Regulations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certifications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3409540-1FE0-4441-90B5-93E27A263E75}"/>
              </a:ext>
            </a:extLst>
          </p:cNvPr>
          <p:cNvSpPr/>
          <p:nvPr/>
        </p:nvSpPr>
        <p:spPr>
          <a:xfrm>
            <a:off x="4989445" y="1910554"/>
            <a:ext cx="2374454" cy="5532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Risk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management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6142F8A-E9F5-433B-8998-544335B4B289}"/>
              </a:ext>
            </a:extLst>
          </p:cNvPr>
          <p:cNvSpPr/>
          <p:nvPr/>
        </p:nvSpPr>
        <p:spPr>
          <a:xfrm>
            <a:off x="4254378" y="3598251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Sales and marketing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strategy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EA93430-EC6C-4E7B-8A87-EB4EDD57D1BD}"/>
              </a:ext>
            </a:extLst>
          </p:cNvPr>
          <p:cNvSpPr/>
          <p:nvPr/>
        </p:nvSpPr>
        <p:spPr>
          <a:xfrm>
            <a:off x="4989445" y="4578739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management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0BC3807-00AA-402A-96E3-74069FCD47F2}"/>
              </a:ext>
            </a:extLst>
          </p:cNvPr>
          <p:cNvSpPr/>
          <p:nvPr/>
        </p:nvSpPr>
        <p:spPr>
          <a:xfrm>
            <a:off x="4726546" y="5193293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Post-sales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service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8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C46E8EC-F9BA-A0D8-5964-F1381E8A2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C36831-C43D-0FBE-A286-C9418187C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0C8082-FB31-0BB4-60C6-CE437176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1C425BF-B8B2-B523-1227-D8BA558D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984213" cy="428157"/>
          </a:xfrm>
        </p:spPr>
        <p:txBody>
          <a:bodyPr/>
          <a:lstStyle/>
          <a:p>
            <a:r>
              <a:rPr lang="en-GB" dirty="0"/>
              <a:t>CAFPA HIL Developments</a:t>
            </a:r>
            <a:endParaRPr lang="en-U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66B5F65-2A53-649F-ED27-671D0B5601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CAFPA is developing HIL platforms for controller validation and continuous improvement since 2008.</a:t>
            </a:r>
          </a:p>
          <a:p>
            <a:r>
              <a:rPr lang="en-US" dirty="0"/>
              <a:t>Research</a:t>
            </a:r>
          </a:p>
          <a:p>
            <a:pPr lvl="1"/>
            <a:r>
              <a:rPr lang="en-US" sz="1600" dirty="0">
                <a:hlinkClick r:id="rId2"/>
              </a:rPr>
              <a:t>Model driven Hardware-in-the-Loop Fault analysis of railway traction systems</a:t>
            </a:r>
            <a:endParaRPr lang="en-US" sz="1600" dirty="0"/>
          </a:p>
          <a:p>
            <a:pPr lvl="1"/>
            <a:r>
              <a:rPr lang="en-US" sz="1600" dirty="0">
                <a:hlinkClick r:id="rId3"/>
              </a:rPr>
              <a:t>A Hybrid Sensor Fault Diagnosis for Maintenance in Railway Traction Drives</a:t>
            </a:r>
            <a:endParaRPr lang="en-US" sz="1600" dirty="0"/>
          </a:p>
          <a:p>
            <a:pPr lvl="1"/>
            <a:r>
              <a:rPr lang="en-US" sz="1600" dirty="0" err="1"/>
              <a:t>Etc</a:t>
            </a:r>
            <a:r>
              <a:rPr lang="en-US" sz="1600" dirty="0"/>
              <a:t>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dirty="0"/>
              <a:t>Product validation and homologation (Shift2Rail EU )</a:t>
            </a:r>
          </a:p>
          <a:p>
            <a:pPr lvl="1"/>
            <a:r>
              <a:rPr lang="en-US" sz="1600" dirty="0">
                <a:hlinkClick r:id="rId4"/>
              </a:rPr>
              <a:t>Virtual Validation and homologation through HIL environments in traction systems</a:t>
            </a:r>
            <a:endParaRPr lang="en-US" sz="1600" dirty="0"/>
          </a:p>
          <a:p>
            <a:pPr lvl="1"/>
            <a:r>
              <a:rPr lang="en-US" sz="1600" dirty="0"/>
              <a:t>Virtual validation and certification as goal!</a:t>
            </a:r>
          </a:p>
        </p:txBody>
      </p:sp>
      <p:pic>
        <p:nvPicPr>
          <p:cNvPr id="1026" name="Picture 2" descr="CAF Power &amp; Automation">
            <a:extLst>
              <a:ext uri="{FF2B5EF4-FFF2-40B4-BE49-F238E27FC236}">
                <a16:creationId xmlns:a16="http://schemas.microsoft.com/office/drawing/2014/main" id="{DF39001E-6673-6309-ABA1-A300288B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71" y="932447"/>
            <a:ext cx="180498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TA2">
            <a:extLst>
              <a:ext uri="{FF2B5EF4-FFF2-40B4-BE49-F238E27FC236}">
                <a16:creationId xmlns:a16="http://schemas.microsoft.com/office/drawing/2014/main" id="{0399F0E7-68B9-2C88-1FA4-8AC04A3F7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6"/>
          <a:stretch/>
        </p:blipFill>
        <p:spPr bwMode="auto">
          <a:xfrm>
            <a:off x="2160639" y="4366959"/>
            <a:ext cx="4698453" cy="210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31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MBSE and </a:t>
            </a:r>
            <a:r>
              <a:rPr lang="es-ES" dirty="0" err="1"/>
              <a:t>simulation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In MBSE the V-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6EC92ED-C81B-4349-85F2-E1F0F718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8" y="1829460"/>
            <a:ext cx="8391525" cy="293582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63BAF44-CAB5-4888-BE2B-2DDA3DB8E124}"/>
              </a:ext>
            </a:extLst>
          </p:cNvPr>
          <p:cNvSpPr txBox="1"/>
          <p:nvPr/>
        </p:nvSpPr>
        <p:spPr>
          <a:xfrm>
            <a:off x="5629275" y="4345472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MIL: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in-the-Loop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SIL: Software-in-the-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HIL: Hardware-in-the-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RCP: Rapid 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LAB: </a:t>
            </a:r>
            <a:r>
              <a:rPr lang="es-ES" dirty="0" err="1">
                <a:latin typeface="Arial Nova Light" panose="020B0304020202020204" pitchFamily="34" charset="0"/>
              </a:rPr>
              <a:t>Laboratory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SYS: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test/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074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Practical examples:</a:t>
            </a:r>
            <a:br>
              <a:rPr lang="en-US" dirty="0"/>
            </a:br>
            <a:r>
              <a:rPr lang="en-US" dirty="0"/>
              <a:t>System engineer needs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64708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A3F77C-ABAF-45B3-9D70-C176F81C3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58"/>
          <a:stretch/>
        </p:blipFill>
        <p:spPr>
          <a:xfrm>
            <a:off x="2012327" y="1873233"/>
            <a:ext cx="4815858" cy="1787164"/>
          </a:xfrm>
          <a:prstGeom prst="rect">
            <a:avLst/>
          </a:prstGeom>
        </p:spPr>
      </p:pic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look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companies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looking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people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knows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about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B5BDAEB-22CA-4DDC-BB94-07BC4395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50" b="2318"/>
          <a:stretch/>
        </p:blipFill>
        <p:spPr>
          <a:xfrm>
            <a:off x="2012327" y="3698346"/>
            <a:ext cx="4815858" cy="13864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A3B4D5-4954-400C-936A-CDDD21C6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6" y="3600231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3318FB7-C496-4DF8-A07C-FA11C1F88C64}"/>
              </a:ext>
            </a:extLst>
          </p:cNvPr>
          <p:cNvCxnSpPr/>
          <p:nvPr/>
        </p:nvCxnSpPr>
        <p:spPr>
          <a:xfrm flipH="1">
            <a:off x="2052638" y="4081463"/>
            <a:ext cx="1071562" cy="190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ED3659A-B7DB-40F9-BD13-4FFF2F86832B}"/>
              </a:ext>
            </a:extLst>
          </p:cNvPr>
          <p:cNvCxnSpPr>
            <a:cxnSpLocks/>
          </p:cNvCxnSpPr>
          <p:nvPr/>
        </p:nvCxnSpPr>
        <p:spPr>
          <a:xfrm flipH="1">
            <a:off x="2414588" y="4081463"/>
            <a:ext cx="709612" cy="424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3F6E6B0-1F55-4764-932C-2C401804C076}"/>
              </a:ext>
            </a:extLst>
          </p:cNvPr>
          <p:cNvCxnSpPr>
            <a:cxnSpLocks/>
          </p:cNvCxnSpPr>
          <p:nvPr/>
        </p:nvCxnSpPr>
        <p:spPr>
          <a:xfrm flipH="1">
            <a:off x="2857500" y="4081463"/>
            <a:ext cx="266700" cy="91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440CD25-E8D4-4345-8AFD-83B7CDB1CE3C}"/>
              </a:ext>
            </a:extLst>
          </p:cNvPr>
          <p:cNvCxnSpPr>
            <a:cxnSpLocks/>
          </p:cNvCxnSpPr>
          <p:nvPr/>
        </p:nvCxnSpPr>
        <p:spPr>
          <a:xfrm>
            <a:off x="5286375" y="4446058"/>
            <a:ext cx="885825" cy="220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F6A34C4-44DC-4D59-BC1A-D1E23D18FA31}"/>
              </a:ext>
            </a:extLst>
          </p:cNvPr>
          <p:cNvCxnSpPr>
            <a:cxnSpLocks/>
          </p:cNvCxnSpPr>
          <p:nvPr/>
        </p:nvCxnSpPr>
        <p:spPr>
          <a:xfrm>
            <a:off x="5286375" y="4446058"/>
            <a:ext cx="552450" cy="547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F686133-BA00-47F1-BD11-C4DC447D3D48}"/>
              </a:ext>
            </a:extLst>
          </p:cNvPr>
          <p:cNvCxnSpPr>
            <a:cxnSpLocks/>
          </p:cNvCxnSpPr>
          <p:nvPr/>
        </p:nvCxnSpPr>
        <p:spPr>
          <a:xfrm>
            <a:off x="3352180" y="4324938"/>
            <a:ext cx="248270" cy="114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08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look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companies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looking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people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knows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about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58CC15-B41F-4019-B7F6-2F4E43AB1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563"/>
          <a:stretch/>
        </p:blipFill>
        <p:spPr>
          <a:xfrm>
            <a:off x="427147" y="2185351"/>
            <a:ext cx="5724525" cy="31137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151CC5C-6F70-4D36-8593-3C71FB86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6" b="13427"/>
          <a:stretch/>
        </p:blipFill>
        <p:spPr>
          <a:xfrm>
            <a:off x="427147" y="2496722"/>
            <a:ext cx="5724525" cy="11389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4EEAD4-00DC-4230-99DF-4FD4C480D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08"/>
          <a:stretch/>
        </p:blipFill>
        <p:spPr>
          <a:xfrm>
            <a:off x="416914" y="3635664"/>
            <a:ext cx="5486400" cy="283142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1E06458-480B-4B1F-A79C-633D342B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08" r="12035" b="29557"/>
          <a:stretch/>
        </p:blipFill>
        <p:spPr>
          <a:xfrm>
            <a:off x="6309219" y="3206783"/>
            <a:ext cx="2417867" cy="26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01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4397155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engineering and model based design with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48896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and MATLAB &amp; Simulink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277391"/>
            <a:ext cx="8721970" cy="30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517554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 Larrañaga</a:t>
            </a:r>
          </a:p>
          <a:p>
            <a:r>
              <a:rPr lang="es-ES" sz="1050" dirty="0">
                <a:hlinkClick r:id="rId2"/>
              </a:rPr>
              <a:t>iaizpuru@mondragon.edu</a:t>
            </a:r>
            <a:endParaRPr lang="es-ES" sz="1050" dirty="0"/>
          </a:p>
          <a:p>
            <a:endParaRPr lang="es-ES" sz="1100" dirty="0"/>
          </a:p>
          <a:p>
            <a:r>
              <a:rPr lang="es-ES" sz="1100" dirty="0" err="1"/>
              <a:t>Orona</a:t>
            </a:r>
            <a:r>
              <a:rPr lang="es-ES" sz="1100" dirty="0"/>
              <a:t> Ideo - </a:t>
            </a:r>
            <a:r>
              <a:rPr lang="es-ES" sz="1100" dirty="0" err="1"/>
              <a:t>Fundazioa</a:t>
            </a:r>
            <a:r>
              <a:rPr lang="es-ES" sz="1100" dirty="0"/>
              <a:t> </a:t>
            </a:r>
            <a:r>
              <a:rPr lang="es-ES" sz="1100" dirty="0" err="1"/>
              <a:t>eraikuntza</a:t>
            </a:r>
            <a:endParaRPr lang="es-ES" sz="1100" dirty="0"/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Industrial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companies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responsible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for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whole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life-cycle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DD53710-5F53-45A6-866D-3DDFDB360CE3}"/>
              </a:ext>
            </a:extLst>
          </p:cNvPr>
          <p:cNvCxnSpPr>
            <a:cxnSpLocks/>
            <a:stCxn id="105" idx="3"/>
            <a:endCxn id="108" idx="1"/>
          </p:cNvCxnSpPr>
          <p:nvPr/>
        </p:nvCxnSpPr>
        <p:spPr>
          <a:xfrm>
            <a:off x="1529630" y="2063274"/>
            <a:ext cx="551242" cy="74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F019F2B-BCE8-45BF-A56B-F4964ADE9CFC}"/>
              </a:ext>
            </a:extLst>
          </p:cNvPr>
          <p:cNvCxnSpPr>
            <a:cxnSpLocks/>
            <a:stCxn id="108" idx="3"/>
            <a:endCxn id="113" idx="1"/>
          </p:cNvCxnSpPr>
          <p:nvPr/>
        </p:nvCxnSpPr>
        <p:spPr>
          <a:xfrm flipV="1">
            <a:off x="3368136" y="2350121"/>
            <a:ext cx="527920" cy="453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570D62D-96E2-4B92-85DD-6B3ADBD4CCC3}"/>
              </a:ext>
            </a:extLst>
          </p:cNvPr>
          <p:cNvCxnSpPr>
            <a:cxnSpLocks/>
            <a:stCxn id="113" idx="3"/>
            <a:endCxn id="114" idx="0"/>
          </p:cNvCxnSpPr>
          <p:nvPr/>
        </p:nvCxnSpPr>
        <p:spPr>
          <a:xfrm>
            <a:off x="5183320" y="2350121"/>
            <a:ext cx="356585" cy="450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D62B4E8-8111-423B-B5EC-DA66336D3573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 flipV="1">
            <a:off x="6183537" y="2169465"/>
            <a:ext cx="673685" cy="938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944F661C-42C8-4E73-A514-B824BCC30471}"/>
              </a:ext>
            </a:extLst>
          </p:cNvPr>
          <p:cNvCxnSpPr>
            <a:cxnSpLocks/>
          </p:cNvCxnSpPr>
          <p:nvPr/>
        </p:nvCxnSpPr>
        <p:spPr>
          <a:xfrm>
            <a:off x="7546572" y="2459696"/>
            <a:ext cx="63505" cy="712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9907D05-F0AB-447F-8CB1-B3378A542BBE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6534873" y="3531962"/>
            <a:ext cx="305792" cy="537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4C3B14D-6C0D-4D20-9763-388A8FA2860A}"/>
              </a:ext>
            </a:extLst>
          </p:cNvPr>
          <p:cNvCxnSpPr>
            <a:cxnSpLocks/>
            <a:stCxn id="118" idx="1"/>
            <a:endCxn id="119" idx="3"/>
          </p:cNvCxnSpPr>
          <p:nvPr/>
        </p:nvCxnSpPr>
        <p:spPr>
          <a:xfrm flipH="1">
            <a:off x="4358021" y="4069137"/>
            <a:ext cx="889588" cy="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22D2C02A-3727-4BE1-96D1-BC718672C16B}"/>
              </a:ext>
            </a:extLst>
          </p:cNvPr>
          <p:cNvCxnSpPr>
            <a:cxnSpLocks/>
            <a:stCxn id="119" idx="1"/>
            <a:endCxn id="120" idx="3"/>
          </p:cNvCxnSpPr>
          <p:nvPr/>
        </p:nvCxnSpPr>
        <p:spPr>
          <a:xfrm flipH="1" flipV="1">
            <a:off x="1988481" y="3898670"/>
            <a:ext cx="1082276" cy="180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84B151E7-AD73-4656-A2D2-75B4D87C0DC3}"/>
              </a:ext>
            </a:extLst>
          </p:cNvPr>
          <p:cNvCxnSpPr>
            <a:cxnSpLocks/>
            <a:stCxn id="120" idx="2"/>
            <a:endCxn id="121" idx="0"/>
          </p:cNvCxnSpPr>
          <p:nvPr/>
        </p:nvCxnSpPr>
        <p:spPr>
          <a:xfrm flipH="1">
            <a:off x="1200838" y="4206243"/>
            <a:ext cx="144011" cy="767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0A2075F0-CB66-4DB9-B45A-2348BFFEA809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 flipV="1">
            <a:off x="1844470" y="5251900"/>
            <a:ext cx="360257" cy="2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>
            <a:extLst>
              <a:ext uri="{FF2B5EF4-FFF2-40B4-BE49-F238E27FC236}">
                <a16:creationId xmlns:a16="http://schemas.microsoft.com/office/drawing/2014/main" id="{82A47A73-1217-42C5-9345-1A85D501AD42}"/>
              </a:ext>
            </a:extLst>
          </p:cNvPr>
          <p:cNvSpPr txBox="1"/>
          <p:nvPr/>
        </p:nvSpPr>
        <p:spPr>
          <a:xfrm>
            <a:off x="4164948" y="495673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life-cycle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= 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 series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stages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that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goe</a:t>
            </a:r>
            <a:r>
              <a:rPr lang="es-ES" dirty="0" err="1">
                <a:latin typeface="Arial Nova Light" panose="020B0304020202020204" pitchFamily="34" charset="0"/>
              </a:rPr>
              <a:t>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through</a:t>
            </a:r>
            <a:r>
              <a:rPr lang="es-ES" dirty="0">
                <a:latin typeface="Arial Nova Light" panose="020B0304020202020204" pitchFamily="34" charset="0"/>
              </a:rPr>
              <a:t> in </a:t>
            </a:r>
            <a:r>
              <a:rPr lang="es-ES" dirty="0" err="1">
                <a:latin typeface="Arial Nova Light" panose="020B0304020202020204" pitchFamily="34" charset="0"/>
              </a:rPr>
              <a:t>its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, </a:t>
            </a:r>
            <a:r>
              <a:rPr lang="es-ES" dirty="0" err="1">
                <a:latin typeface="Arial Nova Light" panose="020B0304020202020204" pitchFamily="34" charset="0"/>
              </a:rPr>
              <a:t>from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conception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to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retirement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  </a:t>
            </a:r>
            <a:endParaRPr lang="es-ES" dirty="0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D0039DC5-E852-4460-8756-3E2940DF9246}"/>
              </a:ext>
            </a:extLst>
          </p:cNvPr>
          <p:cNvSpPr txBox="1"/>
          <p:nvPr/>
        </p:nvSpPr>
        <p:spPr>
          <a:xfrm>
            <a:off x="10616" y="2377665"/>
            <a:ext cx="183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Someone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identifies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need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22FAB708-68CD-4952-83AF-DFE8638E44E0}"/>
              </a:ext>
            </a:extLst>
          </p:cNvPr>
          <p:cNvSpPr txBox="1"/>
          <p:nvPr/>
        </p:nvSpPr>
        <p:spPr>
          <a:xfrm>
            <a:off x="1880480" y="5564053"/>
            <a:ext cx="213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Someone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decides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needs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new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one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04" name="Conector: curvado 103">
            <a:extLst>
              <a:ext uri="{FF2B5EF4-FFF2-40B4-BE49-F238E27FC236}">
                <a16:creationId xmlns:a16="http://schemas.microsoft.com/office/drawing/2014/main" id="{5B10AE28-AEE9-4948-B2AA-B6D0E5EE8FE8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1529630" y="2063274"/>
            <a:ext cx="1356346" cy="284081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11392487-FC04-48D4-B0CC-BACC1C8F2514}"/>
              </a:ext>
            </a:extLst>
          </p:cNvPr>
          <p:cNvSpPr/>
          <p:nvPr/>
        </p:nvSpPr>
        <p:spPr>
          <a:xfrm>
            <a:off x="242366" y="1755701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Customer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69E8C087-DD76-454D-9BDD-139A3808FA92}"/>
              </a:ext>
            </a:extLst>
          </p:cNvPr>
          <p:cNvSpPr/>
          <p:nvPr/>
        </p:nvSpPr>
        <p:spPr>
          <a:xfrm>
            <a:off x="2080872" y="249647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Concept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D97794F0-0A31-4534-9078-05EFDD98023B}"/>
              </a:ext>
            </a:extLst>
          </p:cNvPr>
          <p:cNvSpPr/>
          <p:nvPr/>
        </p:nvSpPr>
        <p:spPr>
          <a:xfrm>
            <a:off x="3896056" y="204254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109B4DF5-33B1-440D-AF40-61D3B2177182}"/>
              </a:ext>
            </a:extLst>
          </p:cNvPr>
          <p:cNvSpPr/>
          <p:nvPr/>
        </p:nvSpPr>
        <p:spPr>
          <a:xfrm>
            <a:off x="4896273" y="2800140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architecture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78C7061B-2C1F-4D74-AA01-A946E7584897}"/>
              </a:ext>
            </a:extLst>
          </p:cNvPr>
          <p:cNvSpPr/>
          <p:nvPr/>
        </p:nvSpPr>
        <p:spPr>
          <a:xfrm>
            <a:off x="6857222" y="18618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Detailed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design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6" name="Rectángulo: esquinas redondeadas 115">
            <a:extLst>
              <a:ext uri="{FF2B5EF4-FFF2-40B4-BE49-F238E27FC236}">
                <a16:creationId xmlns:a16="http://schemas.microsoft.com/office/drawing/2014/main" id="{BDDE66AD-20E8-452A-AA3E-5B75AA6C78E0}"/>
              </a:ext>
            </a:extLst>
          </p:cNvPr>
          <p:cNvSpPr/>
          <p:nvPr/>
        </p:nvSpPr>
        <p:spPr>
          <a:xfrm>
            <a:off x="6840664" y="3176106"/>
            <a:ext cx="1462807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Implementation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8" name="Rectángulo: esquinas redondeadas 117">
            <a:extLst>
              <a:ext uri="{FF2B5EF4-FFF2-40B4-BE49-F238E27FC236}">
                <a16:creationId xmlns:a16="http://schemas.microsoft.com/office/drawing/2014/main" id="{A181F841-6979-4770-A621-4FF8F04378F1}"/>
              </a:ext>
            </a:extLst>
          </p:cNvPr>
          <p:cNvSpPr/>
          <p:nvPr/>
        </p:nvSpPr>
        <p:spPr>
          <a:xfrm>
            <a:off x="5247609" y="3761564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Unit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testing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9" name="Rectángulo: esquinas redondeadas 118">
            <a:extLst>
              <a:ext uri="{FF2B5EF4-FFF2-40B4-BE49-F238E27FC236}">
                <a16:creationId xmlns:a16="http://schemas.microsoft.com/office/drawing/2014/main" id="{22511FC9-59D9-4D2C-88DD-7E38871D1F7C}"/>
              </a:ext>
            </a:extLst>
          </p:cNvPr>
          <p:cNvSpPr/>
          <p:nvPr/>
        </p:nvSpPr>
        <p:spPr>
          <a:xfrm>
            <a:off x="3070757" y="37715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Subsystem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integration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0" name="Rectángulo: esquinas redondeadas 119">
            <a:extLst>
              <a:ext uri="{FF2B5EF4-FFF2-40B4-BE49-F238E27FC236}">
                <a16:creationId xmlns:a16="http://schemas.microsoft.com/office/drawing/2014/main" id="{D6E4BD2B-DF65-4769-8C30-AEFD2DB1983D}"/>
              </a:ext>
            </a:extLst>
          </p:cNvPr>
          <p:cNvSpPr/>
          <p:nvPr/>
        </p:nvSpPr>
        <p:spPr>
          <a:xfrm>
            <a:off x="701217" y="359109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testing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validation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1" name="Rectángulo: esquinas redondeadas 120">
            <a:extLst>
              <a:ext uri="{FF2B5EF4-FFF2-40B4-BE49-F238E27FC236}">
                <a16:creationId xmlns:a16="http://schemas.microsoft.com/office/drawing/2014/main" id="{E2C89AAC-54BA-46E8-82C4-C228A67AD925}"/>
              </a:ext>
            </a:extLst>
          </p:cNvPr>
          <p:cNvSpPr/>
          <p:nvPr/>
        </p:nvSpPr>
        <p:spPr>
          <a:xfrm>
            <a:off x="557206" y="4973705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Operation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maintenance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2" name="Rectángulo: esquinas redondeadas 121">
            <a:extLst>
              <a:ext uri="{FF2B5EF4-FFF2-40B4-BE49-F238E27FC236}">
                <a16:creationId xmlns:a16="http://schemas.microsoft.com/office/drawing/2014/main" id="{F6B15355-D932-44A4-A626-036058D8D99C}"/>
              </a:ext>
            </a:extLst>
          </p:cNvPr>
          <p:cNvSpPr/>
          <p:nvPr/>
        </p:nvSpPr>
        <p:spPr>
          <a:xfrm>
            <a:off x="2204727" y="494432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Upgrade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retirement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Nowadays</a:t>
            </a:r>
            <a:r>
              <a:rPr lang="es-ES" dirty="0">
                <a:latin typeface="Arial Nova Light" panose="020B0304020202020204" pitchFamily="34" charset="0"/>
              </a:rPr>
              <a:t>, </a:t>
            </a:r>
            <a:r>
              <a:rPr lang="es-ES" dirty="0" err="1">
                <a:latin typeface="Arial Nova Light" panose="020B0304020202020204" pitchFamily="34" charset="0"/>
              </a:rPr>
              <a:t>systems</a:t>
            </a:r>
            <a:r>
              <a:rPr lang="es-ES" dirty="0">
                <a:latin typeface="Arial Nova Light" panose="020B0304020202020204" pitchFamily="34" charset="0"/>
              </a:rPr>
              <a:t> are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and </a:t>
            </a:r>
            <a:r>
              <a:rPr lang="es-ES" dirty="0" err="1">
                <a:latin typeface="Arial Nova Light" panose="020B0304020202020204" pitchFamily="34" charset="0"/>
              </a:rPr>
              <a:t>their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cycle</a:t>
            </a:r>
            <a:r>
              <a:rPr lang="es-ES" dirty="0">
                <a:latin typeface="Arial Nova Light" panose="020B0304020202020204" pitchFamily="34" charset="0"/>
              </a:rPr>
              <a:t> has </a:t>
            </a:r>
            <a:r>
              <a:rPr lang="es-ES" dirty="0" err="1">
                <a:latin typeface="Arial Nova Light" panose="020B0304020202020204" pitchFamily="34" charset="0"/>
              </a:rPr>
              <a:t>several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phases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A </a:t>
            </a:r>
            <a:r>
              <a:rPr lang="es-ES" dirty="0" err="1">
                <a:latin typeface="Arial Nova Light" panose="020B0304020202020204" pitchFamily="34" charset="0"/>
              </a:rPr>
              <a:t>typical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energy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is </a:t>
            </a:r>
            <a:r>
              <a:rPr lang="es-ES" dirty="0" err="1">
                <a:latin typeface="Arial Nova Light" panose="020B0304020202020204" pitchFamily="34" charset="0"/>
              </a:rPr>
              <a:t>composed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of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power</a:t>
            </a:r>
            <a:r>
              <a:rPr lang="es-ES" dirty="0">
                <a:latin typeface="Arial Nova Light" panose="020B0304020202020204" pitchFamily="34" charset="0"/>
              </a:rPr>
              <a:t> hardware, control hardware and control software.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BDB83B-A9A7-4EE6-9142-4DA0F8560A87}"/>
              </a:ext>
            </a:extLst>
          </p:cNvPr>
          <p:cNvSpPr txBox="1"/>
          <p:nvPr/>
        </p:nvSpPr>
        <p:spPr>
          <a:xfrm>
            <a:off x="1092587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Control hardware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999F43B-999B-4568-ADB6-571CCB8450F6}"/>
              </a:ext>
            </a:extLst>
          </p:cNvPr>
          <p:cNvSpPr txBox="1"/>
          <p:nvPr/>
        </p:nvSpPr>
        <p:spPr>
          <a:xfrm>
            <a:off x="3738825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/>
              <a:t>Control software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6B5685-F845-4AB2-B71C-83056135E342}"/>
              </a:ext>
            </a:extLst>
          </p:cNvPr>
          <p:cNvSpPr txBox="1"/>
          <p:nvPr/>
        </p:nvSpPr>
        <p:spPr>
          <a:xfrm>
            <a:off x="6379054" y="3341610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 err="1"/>
              <a:t>Power</a:t>
            </a:r>
            <a:r>
              <a:rPr lang="es-ES" dirty="0"/>
              <a:t> hardware</a:t>
            </a:r>
          </a:p>
        </p:txBody>
      </p:sp>
      <p:pic>
        <p:nvPicPr>
          <p:cNvPr id="22" name="Picture 6" descr="TEXAS INSTRUMENTS LAUNCHXL2-RM57L">
            <a:extLst>
              <a:ext uri="{FF2B5EF4-FFF2-40B4-BE49-F238E27FC236}">
                <a16:creationId xmlns:a16="http://schemas.microsoft.com/office/drawing/2014/main" id="{9B55640B-1B61-4004-B38E-F62A7C79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7" y="4477843"/>
            <a:ext cx="1975024" cy="13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6337976-88B3-4840-A1CE-3471F08E0138}"/>
              </a:ext>
            </a:extLst>
          </p:cNvPr>
          <p:cNvSpPr txBox="1"/>
          <p:nvPr/>
        </p:nvSpPr>
        <p:spPr>
          <a:xfrm>
            <a:off x="2798048" y="338931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3CAFA1-2FAD-4B92-A461-BCA2DDBEA99C}"/>
              </a:ext>
            </a:extLst>
          </p:cNvPr>
          <p:cNvSpPr txBox="1"/>
          <p:nvPr/>
        </p:nvSpPr>
        <p:spPr>
          <a:xfrm>
            <a:off x="5496013" y="337238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8926C9B-6B3C-4BE2-BC5C-9D43CB09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10" y="4289996"/>
            <a:ext cx="2417652" cy="1984299"/>
          </a:xfrm>
          <a:prstGeom prst="rect">
            <a:avLst/>
          </a:prstGeom>
        </p:spPr>
      </p:pic>
      <p:pic>
        <p:nvPicPr>
          <p:cNvPr id="4102" name="Picture 6" descr="Power Electronics in Automotive Applications - Elprocus">
            <a:extLst>
              <a:ext uri="{FF2B5EF4-FFF2-40B4-BE49-F238E27FC236}">
                <a16:creationId xmlns:a16="http://schemas.microsoft.com/office/drawing/2014/main" id="{82C0F0B3-9090-495C-B2F3-D4C12C0A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91" y="4477843"/>
            <a:ext cx="2053347" cy="150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5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D26DE0B-1C02-4CFD-9BDD-02591558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" y="2681400"/>
            <a:ext cx="4969789" cy="3251448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306285" cy="365125"/>
          </a:xfrm>
        </p:spPr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Different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methodologies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have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been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proposed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to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manage</a:t>
            </a:r>
            <a:r>
              <a:rPr lang="es-ES" dirty="0">
                <a:latin typeface="Arial Nova Light" panose="020B0304020202020204" pitchFamily="34" charset="0"/>
              </a:rPr>
              <a:t> the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cycle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05DB49-8D40-4CB1-839B-6D05454174CF}"/>
              </a:ext>
            </a:extLst>
          </p:cNvPr>
          <p:cNvSpPr txBox="1"/>
          <p:nvPr/>
        </p:nvSpPr>
        <p:spPr>
          <a:xfrm>
            <a:off x="684794" y="4684854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Waterfall</a:t>
            </a:r>
            <a:endParaRPr lang="es-ES" dirty="0">
              <a:latin typeface="Arial Nova Light" panose="020B03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09B74B-6B0F-4421-8AAA-C1E3BE879E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22" y="2234047"/>
            <a:ext cx="3730155" cy="415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BFAA1BB-669B-4BF5-BC86-06D35CA51DA1}"/>
              </a:ext>
            </a:extLst>
          </p:cNvPr>
          <p:cNvSpPr txBox="1"/>
          <p:nvPr/>
        </p:nvSpPr>
        <p:spPr>
          <a:xfrm>
            <a:off x="6948061" y="2778420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B 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endParaRPr lang="es-ES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63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V-model methodology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15468</TotalTime>
  <Words>2846</Words>
  <Application>Microsoft Office PowerPoint</Application>
  <PresentationFormat>Presentación en pantalla (4:3)</PresentationFormat>
  <Paragraphs>612</Paragraphs>
  <Slides>57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5" baseType="lpstr">
      <vt:lpstr>AppleSymbols</vt:lpstr>
      <vt:lpstr>Arial</vt:lpstr>
      <vt:lpstr>Arial Black</vt:lpstr>
      <vt:lpstr>Arial Nova Light</vt:lpstr>
      <vt:lpstr>Calibri</vt:lpstr>
      <vt:lpstr>Cambria Math</vt:lpstr>
      <vt:lpstr>Times New Roman</vt:lpstr>
      <vt:lpstr>MU Theme</vt:lpstr>
      <vt:lpstr>Fundamentals of Model Based Systems Engineering for Life Cycle Management</vt:lpstr>
      <vt:lpstr>Contents</vt:lpstr>
      <vt:lpstr>Introduction</vt:lpstr>
      <vt:lpstr>Introduction</vt:lpstr>
      <vt:lpstr>Introduction</vt:lpstr>
      <vt:lpstr>Introduction</vt:lpstr>
      <vt:lpstr>Introduction</vt:lpstr>
      <vt:lpstr>Introduction</vt:lpstr>
      <vt:lpstr>V-model methodology</vt:lpstr>
      <vt:lpstr>V-model</vt:lpstr>
      <vt:lpstr>V-model (decomposition and design)</vt:lpstr>
      <vt:lpstr>V-model</vt:lpstr>
      <vt:lpstr>V-model (Validation and verification)</vt:lpstr>
      <vt:lpstr>V-model (Validation and verification)</vt:lpstr>
      <vt:lpstr>V-model (Validation and verification)</vt:lpstr>
      <vt:lpstr>Example. V-model (Validation and verification)</vt:lpstr>
      <vt:lpstr>V-model for complex systems</vt:lpstr>
      <vt:lpstr>V-model for complex systems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Tools for Model-based Systems Engineering</vt:lpstr>
      <vt:lpstr>Tools for MBSE</vt:lpstr>
      <vt:lpstr>Model-in-the-Loop (MIL)</vt:lpstr>
      <vt:lpstr>Software-in-the-Loop (SIL)</vt:lpstr>
      <vt:lpstr>Software-in-the-Loop (SIL)</vt:lpstr>
      <vt:lpstr>Processor-in-the-Loop (PIL)</vt:lpstr>
      <vt:lpstr>Processor-in-the-Loop (PIL)</vt:lpstr>
      <vt:lpstr>Control Hardware-in-the-Loop (CHIL)</vt:lpstr>
      <vt:lpstr>Control Hardware-in-the-Loop (CHIL)</vt:lpstr>
      <vt:lpstr>Power Hardware-in-the-Loop (PHIL)</vt:lpstr>
      <vt:lpstr>Rapid Control Prototyping (RCP)</vt:lpstr>
      <vt:lpstr>Use cases</vt:lpstr>
      <vt:lpstr>HIL platforms for CHIL demonstrations</vt:lpstr>
      <vt:lpstr>HIL platforms for CHIL demonstrations</vt:lpstr>
      <vt:lpstr>HIL platforms for CHIL demonstrations</vt:lpstr>
      <vt:lpstr>HIL platforms for CHIL demonstrations</vt:lpstr>
      <vt:lpstr>HIL platforms for CHIL demonstrations</vt:lpstr>
      <vt:lpstr>HIL platforms for CHIL demonstrations</vt:lpstr>
      <vt:lpstr>MIL-SIL-PIL validation process of a temperature estimation algorithm</vt:lpstr>
      <vt:lpstr>MIL-SIL-PIL validation process of a temperature estimation algorithm</vt:lpstr>
      <vt:lpstr>MIL-SIL-PIL validation process of a temperature estimation algorithm</vt:lpstr>
      <vt:lpstr>Ingeteam HIL based projects</vt:lpstr>
      <vt:lpstr>CAFPA HIL Developments</vt:lpstr>
      <vt:lpstr>MBSE and simulation tools</vt:lpstr>
      <vt:lpstr>Practical examples: System engineer needs</vt:lpstr>
      <vt:lpstr>Companies </vt:lpstr>
      <vt:lpstr>Companies </vt:lpstr>
      <vt:lpstr>System engineering and model based design with Matlab</vt:lpstr>
      <vt:lpstr>V-model and MATLAB &amp; Simulink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Iosu Aizpuru</cp:lastModifiedBy>
  <cp:revision>377</cp:revision>
  <cp:lastPrinted>2018-07-13T13:37:53Z</cp:lastPrinted>
  <dcterms:created xsi:type="dcterms:W3CDTF">2017-11-28T21:27:45Z</dcterms:created>
  <dcterms:modified xsi:type="dcterms:W3CDTF">2023-04-24T05:29:33Z</dcterms:modified>
</cp:coreProperties>
</file>